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405" r:id="rId3"/>
    <p:sldId id="403" r:id="rId4"/>
    <p:sldId id="404" r:id="rId5"/>
    <p:sldId id="350" r:id="rId6"/>
    <p:sldId id="264" r:id="rId7"/>
    <p:sldId id="261" r:id="rId8"/>
    <p:sldId id="266" r:id="rId9"/>
    <p:sldId id="347" r:id="rId10"/>
    <p:sldId id="385" r:id="rId11"/>
    <p:sldId id="361" r:id="rId12"/>
    <p:sldId id="362" r:id="rId13"/>
    <p:sldId id="351" r:id="rId14"/>
    <p:sldId id="349" r:id="rId15"/>
    <p:sldId id="364" r:id="rId16"/>
    <p:sldId id="353" r:id="rId17"/>
    <p:sldId id="386" r:id="rId18"/>
    <p:sldId id="260" r:id="rId19"/>
    <p:sldId id="360" r:id="rId20"/>
    <p:sldId id="356" r:id="rId21"/>
    <p:sldId id="382" r:id="rId22"/>
    <p:sldId id="391" r:id="rId23"/>
    <p:sldId id="365" r:id="rId24"/>
    <p:sldId id="357" r:id="rId25"/>
    <p:sldId id="400" r:id="rId26"/>
    <p:sldId id="358" r:id="rId27"/>
    <p:sldId id="359" r:id="rId28"/>
    <p:sldId id="26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93"/>
    <p:restoredTop sz="94631"/>
  </p:normalViewPr>
  <p:slideViewPr>
    <p:cSldViewPr snapToGrid="0" snapToObjects="1">
      <p:cViewPr varScale="1">
        <p:scale>
          <a:sx n="110" d="100"/>
          <a:sy n="110" d="100"/>
        </p:scale>
        <p:origin x="5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6601C-B4A9-D14C-B9AA-B8D827BAB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7C7AB4-70EE-7D4A-B1A7-6A18BB1969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F42172-4F61-1041-A3CB-9BF5F0370912}"/>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5" name="Footer Placeholder 4">
            <a:extLst>
              <a:ext uri="{FF2B5EF4-FFF2-40B4-BE49-F238E27FC236}">
                <a16:creationId xmlns:a16="http://schemas.microsoft.com/office/drawing/2014/main" id="{51A2CE96-B8CD-CC4F-972B-F5729159CF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91BBE8D-27BB-7B4C-9B6D-0E59D04FA97A}"/>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681784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33B5-81DA-8446-B830-6FDB94659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97F016-B807-ED43-82A4-C3FB0DF4B9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4E2E42-6701-9D4E-9A08-4859DCA97265}"/>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5" name="Footer Placeholder 4">
            <a:extLst>
              <a:ext uri="{FF2B5EF4-FFF2-40B4-BE49-F238E27FC236}">
                <a16:creationId xmlns:a16="http://schemas.microsoft.com/office/drawing/2014/main" id="{1E21D583-61E6-2E43-B8ED-F7355753FF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F2AF96-AE3E-1F43-B411-8564F5D39C76}"/>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2146157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2DE60-5B79-DD42-8650-54D3469222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97C09E-9FB0-B047-9BB0-E28A28FA66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3E8335-CE1D-AB48-B236-7F50C297EE6C}"/>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5" name="Footer Placeholder 4">
            <a:extLst>
              <a:ext uri="{FF2B5EF4-FFF2-40B4-BE49-F238E27FC236}">
                <a16:creationId xmlns:a16="http://schemas.microsoft.com/office/drawing/2014/main" id="{6348F407-DAED-FE4F-B8C9-0529FED856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98B249-26EC-A845-8218-1777AC0332B3}"/>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7054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996B-2433-0F45-9681-8013469700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016CA2-D343-E649-866F-43AA7C1A63E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95F4FC-5E5D-0044-86ED-41CE2CBA3F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BE11DC-4177-C740-9135-7D71A29D4059}"/>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6" name="Footer Placeholder 5">
            <a:extLst>
              <a:ext uri="{FF2B5EF4-FFF2-40B4-BE49-F238E27FC236}">
                <a16:creationId xmlns:a16="http://schemas.microsoft.com/office/drawing/2014/main" id="{7B707DF4-F597-084F-82CF-2E8E96DF66A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34EFB2A-4265-A041-9E2E-78DAA7759F2E}"/>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3497201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E97-5F04-314F-A6CD-35FA22CAAF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F20593-0B1C-ED4E-A48B-A036BBA1F5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4B0F448-4146-8C43-BF66-840C80DD1FE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495F6A-C702-EF47-8A93-DB6A9D582C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6A82AC0-442C-9B43-A306-279CC94BB4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4DB241-3027-A540-945F-7CF11BB546EB}"/>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8" name="Footer Placeholder 7">
            <a:extLst>
              <a:ext uri="{FF2B5EF4-FFF2-40B4-BE49-F238E27FC236}">
                <a16:creationId xmlns:a16="http://schemas.microsoft.com/office/drawing/2014/main" id="{03009860-B597-3149-BC22-49821FB8F2E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CD7CAD3-89CB-FC49-AE30-D0A4C78F7711}"/>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1443485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A439C-DB6E-2746-A86A-3BAE009038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A2B556-A07C-094D-9947-4CD8B4EF6FE4}"/>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4" name="Footer Placeholder 3">
            <a:extLst>
              <a:ext uri="{FF2B5EF4-FFF2-40B4-BE49-F238E27FC236}">
                <a16:creationId xmlns:a16="http://schemas.microsoft.com/office/drawing/2014/main" id="{82D18721-DD8C-C94D-B482-8D1FF5AD165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B392FD8-B26C-AF4E-BCF1-4A4BB7888A1E}"/>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3751925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423D4-1620-9040-BAE6-F8B8D5A99AA2}"/>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3" name="Footer Placeholder 2">
            <a:extLst>
              <a:ext uri="{FF2B5EF4-FFF2-40B4-BE49-F238E27FC236}">
                <a16:creationId xmlns:a16="http://schemas.microsoft.com/office/drawing/2014/main" id="{1AC0F0CC-65F1-0247-B8DC-0010F1BFDC4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2B4C29-D662-AB4F-B227-526EF033E812}"/>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3838132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1FA2-09DD-8240-AB85-D8139483A2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B07D27-FF72-C943-A019-4468F4E45B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C176A9-C346-2B46-B628-A6E5716D3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FD8295-EA75-1943-A3DC-6835AF50D807}"/>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6" name="Footer Placeholder 5">
            <a:extLst>
              <a:ext uri="{FF2B5EF4-FFF2-40B4-BE49-F238E27FC236}">
                <a16:creationId xmlns:a16="http://schemas.microsoft.com/office/drawing/2014/main" id="{CBC27CB4-DA70-E64B-B5A2-3EE14791A71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F4475C-5A48-E84A-AC71-14A484628257}"/>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345400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175A-6E58-CE41-8E52-7D0C971932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526EA7-3641-0743-AD6D-BD5672AA41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A07F992-31DE-384A-B0C1-5194911CF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2DBF886-E684-BE48-BB27-16FF3ADD25BD}"/>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6" name="Footer Placeholder 5">
            <a:extLst>
              <a:ext uri="{FF2B5EF4-FFF2-40B4-BE49-F238E27FC236}">
                <a16:creationId xmlns:a16="http://schemas.microsoft.com/office/drawing/2014/main" id="{8ECF5F5D-1A2A-294D-A01F-2FFCDE5C12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57E64DE-F9A7-D946-8425-0B8C03891F4A}"/>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4123970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E4E92-EAC3-C640-A798-39BB26AA86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0FA5F9-FB3D-FE43-A13A-C244E4C7B7C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8D835-C0B0-6F44-9EB3-E9F9E088EADE}"/>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5" name="Footer Placeholder 4">
            <a:extLst>
              <a:ext uri="{FF2B5EF4-FFF2-40B4-BE49-F238E27FC236}">
                <a16:creationId xmlns:a16="http://schemas.microsoft.com/office/drawing/2014/main" id="{97044D32-24C6-C647-B10E-EF74F8760B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6BBAF9-9E73-DD48-BC23-F1AB6E8B43EF}"/>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1208096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05E338-6EBC-6143-A780-B6AD8BEC10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55D967-A1A5-7545-A763-5089AE9DA8B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61E6C6-FB69-AA43-B0CB-B5D0542849B8}"/>
              </a:ext>
            </a:extLst>
          </p:cNvPr>
          <p:cNvSpPr>
            <a:spLocks noGrp="1"/>
          </p:cNvSpPr>
          <p:nvPr>
            <p:ph type="dt" sz="half" idx="10"/>
          </p:nvPr>
        </p:nvSpPr>
        <p:spPr/>
        <p:txBody>
          <a:bodyPr/>
          <a:lstStyle/>
          <a:p>
            <a:fld id="{7A34A85C-3E49-324E-A804-0E00CC964164}" type="datetimeFigureOut">
              <a:rPr lang="en-US" smtClean="0"/>
              <a:t>10/18/21</a:t>
            </a:fld>
            <a:endParaRPr lang="en-US" dirty="0"/>
          </a:p>
        </p:txBody>
      </p:sp>
      <p:sp>
        <p:nvSpPr>
          <p:cNvPr id="5" name="Footer Placeholder 4">
            <a:extLst>
              <a:ext uri="{FF2B5EF4-FFF2-40B4-BE49-F238E27FC236}">
                <a16:creationId xmlns:a16="http://schemas.microsoft.com/office/drawing/2014/main" id="{157789AE-01AB-1B4B-962B-7E30596FE7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883F8B-01F2-1E4C-A3E4-0C035A6FF5FC}"/>
              </a:ext>
            </a:extLst>
          </p:cNvPr>
          <p:cNvSpPr>
            <a:spLocks noGrp="1"/>
          </p:cNvSpPr>
          <p:nvPr>
            <p:ph type="sldNum" sz="quarter" idx="12"/>
          </p:nvPr>
        </p:nvSpPr>
        <p:spPr/>
        <p:txBody>
          <a:bodyPr/>
          <a:lstStyle/>
          <a:p>
            <a:fld id="{DA9D5288-A11A-084D-B6B2-A32A7900145D}" type="slidenum">
              <a:rPr lang="en-US" smtClean="0"/>
              <a:t>‹#›</a:t>
            </a:fld>
            <a:endParaRPr lang="en-US" dirty="0"/>
          </a:p>
        </p:txBody>
      </p:sp>
    </p:spTree>
    <p:extLst>
      <p:ext uri="{BB962C8B-B14F-4D97-AF65-F5344CB8AC3E}">
        <p14:creationId xmlns:p14="http://schemas.microsoft.com/office/powerpoint/2010/main" val="1127926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95C781-5FF3-E24A-9B5E-C1CE69409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716D1E-9CE4-7045-B445-15D0F022B5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917EF-343A-904E-961E-764D471E98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34A85C-3E49-324E-A804-0E00CC964164}" type="datetimeFigureOut">
              <a:rPr lang="en-US" smtClean="0"/>
              <a:t>10/18/21</a:t>
            </a:fld>
            <a:endParaRPr lang="en-US" dirty="0"/>
          </a:p>
        </p:txBody>
      </p:sp>
      <p:sp>
        <p:nvSpPr>
          <p:cNvPr id="5" name="Footer Placeholder 4">
            <a:extLst>
              <a:ext uri="{FF2B5EF4-FFF2-40B4-BE49-F238E27FC236}">
                <a16:creationId xmlns:a16="http://schemas.microsoft.com/office/drawing/2014/main" id="{19BC746F-FC85-FA4C-9417-C8F2587B85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D1BA549-9A62-F64F-9A64-83B7FE9035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D5288-A11A-084D-B6B2-A32A7900145D}" type="slidenum">
              <a:rPr lang="en-US" smtClean="0"/>
              <a:t>‹#›</a:t>
            </a:fld>
            <a:endParaRPr lang="en-US" dirty="0"/>
          </a:p>
        </p:txBody>
      </p:sp>
    </p:spTree>
    <p:extLst>
      <p:ext uri="{BB962C8B-B14F-4D97-AF65-F5344CB8AC3E}">
        <p14:creationId xmlns:p14="http://schemas.microsoft.com/office/powerpoint/2010/main" val="89415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 Id="rId5" Type="http://schemas.openxmlformats.org/officeDocument/2006/relationships/image" Target="../media/image7.tiff"/><Relationship Id="rId4" Type="http://schemas.openxmlformats.org/officeDocument/2006/relationships/image" Target="../media/image6.tif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IZtq7GYHTfA"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tiff"/><Relationship Id="rId4" Type="http://schemas.openxmlformats.org/officeDocument/2006/relationships/image" Target="../media/image38.tiff"/></Relationships>
</file>

<file path=ppt/slides/_rels/slide2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tiff"/></Relationships>
</file>

<file path=ppt/slides/_rels/slide2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tiff"/></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55034-C569-B349-AD1B-480B0D5C378B}"/>
              </a:ext>
            </a:extLst>
          </p:cNvPr>
          <p:cNvSpPr>
            <a:spLocks noGrp="1"/>
          </p:cNvSpPr>
          <p:nvPr>
            <p:ph type="ctrTitle"/>
          </p:nvPr>
        </p:nvSpPr>
        <p:spPr>
          <a:xfrm>
            <a:off x="2173357" y="317468"/>
            <a:ext cx="7805530" cy="1603134"/>
          </a:xfrm>
        </p:spPr>
        <p:txBody>
          <a:bodyPr>
            <a:normAutofit/>
          </a:bodyPr>
          <a:lstStyle/>
          <a:p>
            <a:r>
              <a:rPr lang="en-US" sz="4400" dirty="0">
                <a:latin typeface="Century Gothic" panose="020B0502020202020204" pitchFamily="34" charset="0"/>
              </a:rPr>
              <a:t>The Ancient Chinese Way of Achieving Health</a:t>
            </a:r>
          </a:p>
        </p:txBody>
      </p:sp>
      <p:sp>
        <p:nvSpPr>
          <p:cNvPr id="3" name="Subtitle 2">
            <a:extLst>
              <a:ext uri="{FF2B5EF4-FFF2-40B4-BE49-F238E27FC236}">
                <a16:creationId xmlns:a16="http://schemas.microsoft.com/office/drawing/2014/main" id="{2CBC3C30-0974-BF4D-8519-5FE08581262B}"/>
              </a:ext>
            </a:extLst>
          </p:cNvPr>
          <p:cNvSpPr>
            <a:spLocks noGrp="1"/>
          </p:cNvSpPr>
          <p:nvPr>
            <p:ph type="subTitle" idx="1"/>
          </p:nvPr>
        </p:nvSpPr>
        <p:spPr>
          <a:xfrm>
            <a:off x="1504122" y="5324820"/>
            <a:ext cx="9144000" cy="1655762"/>
          </a:xfrm>
        </p:spPr>
        <p:txBody>
          <a:bodyPr>
            <a:normAutofit/>
          </a:bodyPr>
          <a:lstStyle/>
          <a:p>
            <a:r>
              <a:rPr lang="en-US" sz="1600" dirty="0">
                <a:latin typeface="Century Gothic" panose="020B0502020202020204" pitchFamily="34" charset="0"/>
              </a:rPr>
              <a:t>Phoebe Liang D’Alessandro</a:t>
            </a:r>
          </a:p>
          <a:p>
            <a:r>
              <a:rPr lang="zh-Hans" altLang="en-US" sz="1600" dirty="0">
                <a:latin typeface="Century Gothic" panose="020B0502020202020204" pitchFamily="34" charset="0"/>
              </a:rPr>
              <a:t>梁兆枫</a:t>
            </a:r>
            <a:endParaRPr lang="en-US" sz="1600" dirty="0">
              <a:latin typeface="Century Gothic" panose="020B0502020202020204" pitchFamily="34" charset="0"/>
            </a:endParaRPr>
          </a:p>
          <a:p>
            <a:r>
              <a:rPr lang="en-US" sz="1600" dirty="0">
                <a:latin typeface="Century Gothic" panose="020B0502020202020204" pitchFamily="34" charset="0"/>
              </a:rPr>
              <a:t>Des Moines, Iowa </a:t>
            </a:r>
          </a:p>
        </p:txBody>
      </p:sp>
      <p:pic>
        <p:nvPicPr>
          <p:cNvPr id="5" name="Picture 4">
            <a:extLst>
              <a:ext uri="{FF2B5EF4-FFF2-40B4-BE49-F238E27FC236}">
                <a16:creationId xmlns:a16="http://schemas.microsoft.com/office/drawing/2014/main" id="{21906F86-B430-6646-B294-F7CB3477F1ED}"/>
              </a:ext>
            </a:extLst>
          </p:cNvPr>
          <p:cNvPicPr>
            <a:picLocks noChangeAspect="1"/>
          </p:cNvPicPr>
          <p:nvPr/>
        </p:nvPicPr>
        <p:blipFill>
          <a:blip r:embed="rId2"/>
          <a:stretch>
            <a:fillRect/>
          </a:stretch>
        </p:blipFill>
        <p:spPr>
          <a:xfrm>
            <a:off x="2173357" y="2066961"/>
            <a:ext cx="8128000" cy="3111500"/>
          </a:xfrm>
          <a:prstGeom prst="rect">
            <a:avLst/>
          </a:prstGeom>
        </p:spPr>
      </p:pic>
    </p:spTree>
    <p:extLst>
      <p:ext uri="{BB962C8B-B14F-4D97-AF65-F5344CB8AC3E}">
        <p14:creationId xmlns:p14="http://schemas.microsoft.com/office/powerpoint/2010/main" val="2256721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D4F56-072B-3440-928A-9B6C36ACA25C}"/>
              </a:ext>
            </a:extLst>
          </p:cNvPr>
          <p:cNvSpPr>
            <a:spLocks noGrp="1"/>
          </p:cNvSpPr>
          <p:nvPr>
            <p:ph type="title"/>
          </p:nvPr>
        </p:nvSpPr>
        <p:spPr>
          <a:xfrm>
            <a:off x="1254889" y="550320"/>
            <a:ext cx="4069466" cy="1046986"/>
          </a:xfrm>
          <a:noFill/>
        </p:spPr>
        <p:txBody>
          <a:bodyPr>
            <a:normAutofit/>
          </a:bodyPr>
          <a:lstStyle/>
          <a:p>
            <a:r>
              <a:rPr lang="en-US" sz="3200" dirty="0"/>
              <a:t>Agree or disagree?</a:t>
            </a:r>
          </a:p>
        </p:txBody>
      </p:sp>
      <p:sp>
        <p:nvSpPr>
          <p:cNvPr id="3" name="Content Placeholder 2">
            <a:extLst>
              <a:ext uri="{FF2B5EF4-FFF2-40B4-BE49-F238E27FC236}">
                <a16:creationId xmlns:a16="http://schemas.microsoft.com/office/drawing/2014/main" id="{8BEC6C8B-6DB6-4C42-AA94-52D31B029A60}"/>
              </a:ext>
            </a:extLst>
          </p:cNvPr>
          <p:cNvSpPr>
            <a:spLocks noGrp="1"/>
          </p:cNvSpPr>
          <p:nvPr>
            <p:ph idx="1"/>
          </p:nvPr>
        </p:nvSpPr>
        <p:spPr>
          <a:xfrm>
            <a:off x="1002349" y="1690688"/>
            <a:ext cx="10769103" cy="4351338"/>
          </a:xfrm>
        </p:spPr>
        <p:txBody>
          <a:bodyPr/>
          <a:lstStyle/>
          <a:p>
            <a:r>
              <a:rPr lang="en-US" dirty="0"/>
              <a:t>Summer is the best time for ice cream.</a:t>
            </a:r>
          </a:p>
          <a:p>
            <a:r>
              <a:rPr lang="en-US" dirty="0"/>
              <a:t>I sleep as much in winter as I do in summer.</a:t>
            </a:r>
          </a:p>
          <a:p>
            <a:r>
              <a:rPr lang="en-US" dirty="0"/>
              <a:t>I eat the same types of food in spring as in the fall.</a:t>
            </a:r>
          </a:p>
          <a:p>
            <a:r>
              <a:rPr lang="en-US" dirty="0"/>
              <a:t>Dandelions and milk thistles are weeds to be rid of.</a:t>
            </a:r>
          </a:p>
          <a:p>
            <a:r>
              <a:rPr lang="en-US" dirty="0"/>
              <a:t>Depression is a mental issue and it has nothing to do with physical health.</a:t>
            </a:r>
          </a:p>
          <a:p>
            <a:r>
              <a:rPr lang="en-US" dirty="0"/>
              <a:t>Science is the only resource and reference to achieve health.</a:t>
            </a:r>
          </a:p>
          <a:p>
            <a:endParaRPr lang="en-US" dirty="0"/>
          </a:p>
        </p:txBody>
      </p:sp>
    </p:spTree>
    <p:extLst>
      <p:ext uri="{BB962C8B-B14F-4D97-AF65-F5344CB8AC3E}">
        <p14:creationId xmlns:p14="http://schemas.microsoft.com/office/powerpoint/2010/main" val="396039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A131E-92ED-2E47-8E29-589ABE94A575}"/>
              </a:ext>
            </a:extLst>
          </p:cNvPr>
          <p:cNvSpPr>
            <a:spLocks noGrp="1"/>
          </p:cNvSpPr>
          <p:nvPr>
            <p:ph type="title"/>
          </p:nvPr>
        </p:nvSpPr>
        <p:spPr/>
        <p:txBody>
          <a:bodyPr>
            <a:normAutofit/>
          </a:bodyPr>
          <a:lstStyle/>
          <a:p>
            <a:r>
              <a:rPr lang="en-US" sz="3200" dirty="0"/>
              <a:t>Relationship with Nature</a:t>
            </a:r>
          </a:p>
        </p:txBody>
      </p:sp>
      <p:pic>
        <p:nvPicPr>
          <p:cNvPr id="5" name="Picture 4">
            <a:extLst>
              <a:ext uri="{FF2B5EF4-FFF2-40B4-BE49-F238E27FC236}">
                <a16:creationId xmlns:a16="http://schemas.microsoft.com/office/drawing/2014/main" id="{EA7A5683-6AE6-A24B-8344-3573B21771EF}"/>
              </a:ext>
            </a:extLst>
          </p:cNvPr>
          <p:cNvPicPr>
            <a:picLocks noChangeAspect="1"/>
          </p:cNvPicPr>
          <p:nvPr/>
        </p:nvPicPr>
        <p:blipFill>
          <a:blip r:embed="rId2"/>
          <a:stretch>
            <a:fillRect/>
          </a:stretch>
        </p:blipFill>
        <p:spPr>
          <a:xfrm>
            <a:off x="1034970" y="1690688"/>
            <a:ext cx="4011592" cy="3540230"/>
          </a:xfrm>
          <a:prstGeom prst="rect">
            <a:avLst/>
          </a:prstGeom>
        </p:spPr>
      </p:pic>
      <p:pic>
        <p:nvPicPr>
          <p:cNvPr id="7" name="Picture 6">
            <a:extLst>
              <a:ext uri="{FF2B5EF4-FFF2-40B4-BE49-F238E27FC236}">
                <a16:creationId xmlns:a16="http://schemas.microsoft.com/office/drawing/2014/main" id="{B272E256-615C-7045-9873-2C41BBB278C3}"/>
              </a:ext>
            </a:extLst>
          </p:cNvPr>
          <p:cNvPicPr>
            <a:picLocks noChangeAspect="1"/>
          </p:cNvPicPr>
          <p:nvPr/>
        </p:nvPicPr>
        <p:blipFill>
          <a:blip r:embed="rId3"/>
          <a:stretch>
            <a:fillRect/>
          </a:stretch>
        </p:blipFill>
        <p:spPr>
          <a:xfrm>
            <a:off x="5955977" y="1833000"/>
            <a:ext cx="5520732" cy="3259861"/>
          </a:xfrm>
          <a:prstGeom prst="rect">
            <a:avLst/>
          </a:prstGeom>
        </p:spPr>
      </p:pic>
      <p:sp>
        <p:nvSpPr>
          <p:cNvPr id="10" name="TextBox 9">
            <a:extLst>
              <a:ext uri="{FF2B5EF4-FFF2-40B4-BE49-F238E27FC236}">
                <a16:creationId xmlns:a16="http://schemas.microsoft.com/office/drawing/2014/main" id="{BB1937B9-9379-3D4C-8FD7-1B2284780155}"/>
              </a:ext>
            </a:extLst>
          </p:cNvPr>
          <p:cNvSpPr txBox="1"/>
          <p:nvPr/>
        </p:nvSpPr>
        <p:spPr>
          <a:xfrm>
            <a:off x="7025833" y="5568001"/>
            <a:ext cx="3206187" cy="369332"/>
          </a:xfrm>
          <a:prstGeom prst="rect">
            <a:avLst/>
          </a:prstGeom>
          <a:noFill/>
        </p:spPr>
        <p:txBody>
          <a:bodyPr wrap="square" rtlCol="0">
            <a:spAutoFit/>
          </a:bodyPr>
          <a:lstStyle/>
          <a:p>
            <a:r>
              <a:rPr lang="en-US" dirty="0"/>
              <a:t>Suzhou Garden(China)</a:t>
            </a:r>
          </a:p>
        </p:txBody>
      </p:sp>
      <p:sp>
        <p:nvSpPr>
          <p:cNvPr id="11" name="TextBox 10">
            <a:extLst>
              <a:ext uri="{FF2B5EF4-FFF2-40B4-BE49-F238E27FC236}">
                <a16:creationId xmlns:a16="http://schemas.microsoft.com/office/drawing/2014/main" id="{88A2318E-213A-3D45-8B23-A5FFFDB4267A}"/>
              </a:ext>
            </a:extLst>
          </p:cNvPr>
          <p:cNvSpPr txBox="1"/>
          <p:nvPr/>
        </p:nvSpPr>
        <p:spPr>
          <a:xfrm>
            <a:off x="1539433" y="5568001"/>
            <a:ext cx="2905245" cy="369332"/>
          </a:xfrm>
          <a:prstGeom prst="rect">
            <a:avLst/>
          </a:prstGeom>
          <a:noFill/>
        </p:spPr>
        <p:txBody>
          <a:bodyPr wrap="square" rtlCol="0">
            <a:spAutoFit/>
          </a:bodyPr>
          <a:lstStyle/>
          <a:p>
            <a:r>
              <a:rPr lang="en-US" dirty="0"/>
              <a:t>Western Garden</a:t>
            </a:r>
          </a:p>
        </p:txBody>
      </p:sp>
    </p:spTree>
    <p:extLst>
      <p:ext uri="{BB962C8B-B14F-4D97-AF65-F5344CB8AC3E}">
        <p14:creationId xmlns:p14="http://schemas.microsoft.com/office/powerpoint/2010/main" val="43908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ED35E1-7E78-6344-987E-F4C5BB179738}"/>
              </a:ext>
            </a:extLst>
          </p:cNvPr>
          <p:cNvSpPr>
            <a:spLocks noGrp="1"/>
          </p:cNvSpPr>
          <p:nvPr>
            <p:ph idx="1"/>
          </p:nvPr>
        </p:nvSpPr>
        <p:spPr>
          <a:xfrm>
            <a:off x="1414303" y="2039757"/>
            <a:ext cx="3814823" cy="1692771"/>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txBody>
          <a:bodyPr>
            <a:normAutofit/>
          </a:bodyPr>
          <a:lstStyle/>
          <a:p>
            <a:r>
              <a:rPr lang="en-US" sz="3200" dirty="0"/>
              <a:t>Air conditioning</a:t>
            </a:r>
          </a:p>
          <a:p>
            <a:r>
              <a:rPr lang="en-US" sz="3200" dirty="0"/>
              <a:t>Weed control</a:t>
            </a:r>
          </a:p>
          <a:p>
            <a:r>
              <a:rPr lang="en-US" sz="3200" dirty="0"/>
              <a:t>Micro</a:t>
            </a:r>
            <a:r>
              <a:rPr lang="en-US" altLang="zh-CN" sz="3200" dirty="0"/>
              <a:t>bial</a:t>
            </a:r>
            <a:r>
              <a:rPr lang="en-US" sz="3200" dirty="0"/>
              <a:t> ban</a:t>
            </a:r>
          </a:p>
        </p:txBody>
      </p:sp>
      <p:sp>
        <p:nvSpPr>
          <p:cNvPr id="4" name="TextBox 3">
            <a:extLst>
              <a:ext uri="{FF2B5EF4-FFF2-40B4-BE49-F238E27FC236}">
                <a16:creationId xmlns:a16="http://schemas.microsoft.com/office/drawing/2014/main" id="{0109D051-88F1-964C-9F93-C6F29628F7C2}"/>
              </a:ext>
            </a:extLst>
          </p:cNvPr>
          <p:cNvSpPr txBox="1"/>
          <p:nvPr/>
        </p:nvSpPr>
        <p:spPr>
          <a:xfrm>
            <a:off x="6366076" y="2039757"/>
            <a:ext cx="4699321" cy="1938992"/>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100000" t="100000"/>
            </a:path>
            <a:tileRect r="-100000" b="-100000"/>
          </a:gradFill>
        </p:spPr>
        <p:txBody>
          <a:bodyPr wrap="square" rtlCol="0">
            <a:spAutoFit/>
          </a:bodyPr>
          <a:lstStyle/>
          <a:p>
            <a:pPr algn="ctr"/>
            <a:r>
              <a:rPr lang="zh-CN" altLang="en-US" sz="3200" dirty="0"/>
              <a:t>和</a:t>
            </a:r>
            <a:r>
              <a:rPr lang="en-US" altLang="zh-CN" sz="3200" dirty="0"/>
              <a:t> (</a:t>
            </a:r>
            <a:r>
              <a:rPr lang="en-US" altLang="zh-CN" sz="3200" dirty="0" err="1"/>
              <a:t>hé</a:t>
            </a:r>
            <a:r>
              <a:rPr lang="en-US" altLang="zh-CN" sz="3200" dirty="0"/>
              <a:t>)</a:t>
            </a:r>
          </a:p>
          <a:p>
            <a:pPr algn="ctr"/>
            <a:r>
              <a:rPr lang="en-US" altLang="zh-CN" sz="3200" dirty="0"/>
              <a:t>Harmony</a:t>
            </a:r>
          </a:p>
          <a:p>
            <a:pPr algn="ctr"/>
            <a:r>
              <a:rPr lang="en-US" altLang="zh-CN" sz="2800" dirty="0"/>
              <a:t>Live</a:t>
            </a:r>
            <a:r>
              <a:rPr lang="zh-CN" altLang="en-US" sz="2800" dirty="0"/>
              <a:t> </a:t>
            </a:r>
            <a:r>
              <a:rPr lang="en-US" altLang="zh-CN" sz="2800" dirty="0"/>
              <a:t>in</a:t>
            </a:r>
            <a:r>
              <a:rPr lang="zh-CN" altLang="en-US" sz="2800" dirty="0"/>
              <a:t> </a:t>
            </a:r>
            <a:r>
              <a:rPr lang="en-US" altLang="zh-CN" sz="2800" dirty="0"/>
              <a:t>harmony</a:t>
            </a:r>
            <a:r>
              <a:rPr lang="zh-CN" altLang="en-US" sz="2800" dirty="0"/>
              <a:t> </a:t>
            </a:r>
            <a:r>
              <a:rPr lang="en-US" altLang="zh-CN" sz="2800" dirty="0"/>
              <a:t>with</a:t>
            </a:r>
            <a:r>
              <a:rPr lang="zh-CN" altLang="en-US" sz="2800" dirty="0"/>
              <a:t> </a:t>
            </a:r>
            <a:r>
              <a:rPr lang="en-US" altLang="zh-CN" sz="2800" dirty="0"/>
              <a:t>nature</a:t>
            </a:r>
            <a:endParaRPr lang="en-US" sz="2800" dirty="0"/>
          </a:p>
        </p:txBody>
      </p:sp>
    </p:spTree>
    <p:extLst>
      <p:ext uri="{BB962C8B-B14F-4D97-AF65-F5344CB8AC3E}">
        <p14:creationId xmlns:p14="http://schemas.microsoft.com/office/powerpoint/2010/main" val="1199035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FC7D597-5BFA-1C4B-BD8A-465121C3ED7E}"/>
              </a:ext>
            </a:extLst>
          </p:cNvPr>
          <p:cNvPicPr>
            <a:picLocks noGrp="1" noChangeAspect="1"/>
          </p:cNvPicPr>
          <p:nvPr>
            <p:ph idx="1"/>
          </p:nvPr>
        </p:nvPicPr>
        <p:blipFill>
          <a:blip r:embed="rId2"/>
          <a:stretch>
            <a:fillRect/>
          </a:stretch>
        </p:blipFill>
        <p:spPr>
          <a:xfrm>
            <a:off x="863027" y="890451"/>
            <a:ext cx="3708564" cy="2604390"/>
          </a:xfrm>
          <a:prstGeom prst="rect">
            <a:avLst/>
          </a:prstGeom>
        </p:spPr>
      </p:pic>
      <p:pic>
        <p:nvPicPr>
          <p:cNvPr id="5" name="Picture 4">
            <a:extLst>
              <a:ext uri="{FF2B5EF4-FFF2-40B4-BE49-F238E27FC236}">
                <a16:creationId xmlns:a16="http://schemas.microsoft.com/office/drawing/2014/main" id="{4E2CB8AB-50B1-9645-975D-4EFCD89B8E2C}"/>
              </a:ext>
            </a:extLst>
          </p:cNvPr>
          <p:cNvPicPr>
            <a:picLocks noChangeAspect="1"/>
          </p:cNvPicPr>
          <p:nvPr/>
        </p:nvPicPr>
        <p:blipFill>
          <a:blip r:embed="rId3"/>
          <a:stretch>
            <a:fillRect/>
          </a:stretch>
        </p:blipFill>
        <p:spPr>
          <a:xfrm>
            <a:off x="7457723" y="890452"/>
            <a:ext cx="3535820" cy="2604389"/>
          </a:xfrm>
          <a:prstGeom prst="rect">
            <a:avLst/>
          </a:prstGeom>
        </p:spPr>
      </p:pic>
      <p:pic>
        <p:nvPicPr>
          <p:cNvPr id="6" name="Picture 5">
            <a:extLst>
              <a:ext uri="{FF2B5EF4-FFF2-40B4-BE49-F238E27FC236}">
                <a16:creationId xmlns:a16="http://schemas.microsoft.com/office/drawing/2014/main" id="{A3EF0DC0-5699-1D4E-9A72-08C7A679435F}"/>
              </a:ext>
            </a:extLst>
          </p:cNvPr>
          <p:cNvPicPr>
            <a:picLocks noChangeAspect="1"/>
          </p:cNvPicPr>
          <p:nvPr/>
        </p:nvPicPr>
        <p:blipFill>
          <a:blip r:embed="rId4"/>
          <a:stretch>
            <a:fillRect/>
          </a:stretch>
        </p:blipFill>
        <p:spPr>
          <a:xfrm>
            <a:off x="863027" y="3773701"/>
            <a:ext cx="3708564" cy="2673017"/>
          </a:xfrm>
          <a:prstGeom prst="rect">
            <a:avLst/>
          </a:prstGeom>
        </p:spPr>
      </p:pic>
      <p:pic>
        <p:nvPicPr>
          <p:cNvPr id="7" name="Picture 6">
            <a:extLst>
              <a:ext uri="{FF2B5EF4-FFF2-40B4-BE49-F238E27FC236}">
                <a16:creationId xmlns:a16="http://schemas.microsoft.com/office/drawing/2014/main" id="{8A14178D-C634-384E-A16E-23EC76C00D52}"/>
              </a:ext>
            </a:extLst>
          </p:cNvPr>
          <p:cNvPicPr>
            <a:picLocks noChangeAspect="1"/>
          </p:cNvPicPr>
          <p:nvPr/>
        </p:nvPicPr>
        <p:blipFill>
          <a:blip r:embed="rId5"/>
          <a:stretch>
            <a:fillRect/>
          </a:stretch>
        </p:blipFill>
        <p:spPr>
          <a:xfrm>
            <a:off x="7457723" y="3773701"/>
            <a:ext cx="3535820" cy="2673017"/>
          </a:xfrm>
          <a:prstGeom prst="rect">
            <a:avLst/>
          </a:prstGeom>
        </p:spPr>
      </p:pic>
      <p:sp>
        <p:nvSpPr>
          <p:cNvPr id="2" name="TextBox 1">
            <a:extLst>
              <a:ext uri="{FF2B5EF4-FFF2-40B4-BE49-F238E27FC236}">
                <a16:creationId xmlns:a16="http://schemas.microsoft.com/office/drawing/2014/main" id="{3B62C08D-679A-764F-8E90-FF308929FA0E}"/>
              </a:ext>
            </a:extLst>
          </p:cNvPr>
          <p:cNvSpPr txBox="1"/>
          <p:nvPr/>
        </p:nvSpPr>
        <p:spPr>
          <a:xfrm>
            <a:off x="4887734" y="1334982"/>
            <a:ext cx="2253845" cy="4708981"/>
          </a:xfrm>
          <a:prstGeom prst="rect">
            <a:avLst/>
          </a:prstGeom>
          <a:noFill/>
        </p:spPr>
        <p:txBody>
          <a:bodyPr wrap="square" rtlCol="0">
            <a:spAutoFit/>
          </a:bodyPr>
          <a:lstStyle/>
          <a:p>
            <a:r>
              <a:rPr lang="zh-Hans" altLang="en-US" sz="3200" b="1" dirty="0">
                <a:latin typeface="Century Gothic" panose="020B0502020202020204" pitchFamily="34" charset="0"/>
              </a:rPr>
              <a:t>顺</a:t>
            </a:r>
            <a:r>
              <a:rPr lang="zh-CN" altLang="en-US" sz="3200" b="1" dirty="0">
                <a:latin typeface="Century Gothic" panose="020B0502020202020204" pitchFamily="34" charset="0"/>
              </a:rPr>
              <a:t>其自然</a:t>
            </a:r>
            <a:endParaRPr lang="en-US" altLang="zh-Hans" sz="3200" b="1" dirty="0">
              <a:latin typeface="Century Gothic" panose="020B0502020202020204" pitchFamily="34" charset="0"/>
            </a:endParaRPr>
          </a:p>
          <a:p>
            <a:r>
              <a:rPr lang="en-US" altLang="zh-Hans" sz="2000" dirty="0">
                <a:latin typeface="Century Gothic" panose="020B0502020202020204" pitchFamily="34" charset="0"/>
              </a:rPr>
              <a:t>To go with the </a:t>
            </a:r>
          </a:p>
          <a:p>
            <a:r>
              <a:rPr lang="en-US" altLang="zh-Hans" sz="2000" dirty="0">
                <a:latin typeface="Century Gothic" panose="020B0502020202020204" pitchFamily="34" charset="0"/>
              </a:rPr>
              <a:t>flow</a:t>
            </a:r>
            <a:r>
              <a:rPr lang="zh-CN" altLang="en-US" sz="2000" dirty="0">
                <a:latin typeface="Century Gothic" panose="020B0502020202020204" pitchFamily="34" charset="0"/>
              </a:rPr>
              <a:t> </a:t>
            </a:r>
            <a:r>
              <a:rPr lang="en-US" altLang="zh-CN" sz="2000" dirty="0">
                <a:latin typeface="Century Gothic" panose="020B0502020202020204" pitchFamily="34" charset="0"/>
              </a:rPr>
              <a:t>of nature;</a:t>
            </a:r>
            <a:r>
              <a:rPr lang="en-US" altLang="zh-Hans" sz="2000" dirty="0">
                <a:latin typeface="Century Gothic" panose="020B0502020202020204" pitchFamily="34" charset="0"/>
              </a:rPr>
              <a:t> </a:t>
            </a:r>
          </a:p>
          <a:p>
            <a:r>
              <a:rPr lang="en-US" altLang="zh-Hans" sz="2000" dirty="0">
                <a:latin typeface="Century Gothic" panose="020B0502020202020204" pitchFamily="34" charset="0"/>
              </a:rPr>
              <a:t>live in harmony </a:t>
            </a:r>
          </a:p>
          <a:p>
            <a:r>
              <a:rPr lang="en-US" altLang="zh-Hans" sz="2000" dirty="0">
                <a:latin typeface="Century Gothic" panose="020B0502020202020204" pitchFamily="34" charset="0"/>
              </a:rPr>
              <a:t>with nature</a:t>
            </a:r>
          </a:p>
          <a:p>
            <a:endParaRPr lang="en-US" altLang="zh-Hans" sz="2000" dirty="0">
              <a:latin typeface="Century Gothic" panose="020B0502020202020204" pitchFamily="34" charset="0"/>
            </a:endParaRPr>
          </a:p>
          <a:p>
            <a:r>
              <a:rPr lang="en-US" altLang="zh-Hans" sz="2000" dirty="0">
                <a:latin typeface="Century Gothic" panose="020B0502020202020204" pitchFamily="34" charset="0"/>
              </a:rPr>
              <a:t>Or</a:t>
            </a:r>
          </a:p>
          <a:p>
            <a:r>
              <a:rPr lang="zh-CN" altLang="en-US" sz="2800" b="1" dirty="0">
                <a:latin typeface="Century Gothic" panose="020B0502020202020204" pitchFamily="34" charset="0"/>
              </a:rPr>
              <a:t>无为</a:t>
            </a:r>
            <a:endParaRPr lang="en-US" altLang="zh-Hans" sz="2800" b="1" dirty="0">
              <a:latin typeface="Century Gothic" panose="020B0502020202020204" pitchFamily="34" charset="0"/>
            </a:endParaRPr>
          </a:p>
          <a:p>
            <a:r>
              <a:rPr lang="en-US" altLang="zh-Hans" sz="2000" dirty="0">
                <a:latin typeface="Century Gothic" panose="020B0502020202020204" pitchFamily="34" charset="0"/>
              </a:rPr>
              <a:t>Wu Wei</a:t>
            </a:r>
          </a:p>
          <a:p>
            <a:r>
              <a:rPr lang="en-US" altLang="zh-Hans" sz="2000" dirty="0">
                <a:latin typeface="Century Gothic" panose="020B0502020202020204" pitchFamily="34" charset="0"/>
              </a:rPr>
              <a:t>Least interference with nature</a:t>
            </a:r>
          </a:p>
          <a:p>
            <a:endParaRPr lang="en-US" altLang="zh-Hans" sz="2000" dirty="0">
              <a:latin typeface="Century Gothic" panose="020B0502020202020204" pitchFamily="34" charset="0"/>
            </a:endParaRPr>
          </a:p>
          <a:p>
            <a:endParaRPr lang="en-US" altLang="zh-Hans" sz="2000" dirty="0">
              <a:latin typeface="Century Gothic" panose="020B0502020202020204" pitchFamily="34" charset="0"/>
            </a:endParaRPr>
          </a:p>
        </p:txBody>
      </p:sp>
    </p:spTree>
    <p:extLst>
      <p:ext uri="{BB962C8B-B14F-4D97-AF65-F5344CB8AC3E}">
        <p14:creationId xmlns:p14="http://schemas.microsoft.com/office/powerpoint/2010/main" val="716532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7E30F21-0E93-DB4A-984E-FCD054285C9E}"/>
              </a:ext>
            </a:extLst>
          </p:cNvPr>
          <p:cNvPicPr>
            <a:picLocks noGrp="1" noChangeAspect="1"/>
          </p:cNvPicPr>
          <p:nvPr>
            <p:ph idx="1"/>
          </p:nvPr>
        </p:nvPicPr>
        <p:blipFill>
          <a:blip r:embed="rId2"/>
          <a:stretch>
            <a:fillRect/>
          </a:stretch>
        </p:blipFill>
        <p:spPr>
          <a:xfrm>
            <a:off x="753156" y="372562"/>
            <a:ext cx="4799505" cy="3377803"/>
          </a:xfrm>
        </p:spPr>
      </p:pic>
      <p:pic>
        <p:nvPicPr>
          <p:cNvPr id="7" name="Picture 6">
            <a:extLst>
              <a:ext uri="{FF2B5EF4-FFF2-40B4-BE49-F238E27FC236}">
                <a16:creationId xmlns:a16="http://schemas.microsoft.com/office/drawing/2014/main" id="{F9B87055-1DC9-A343-8104-5724F22CB758}"/>
              </a:ext>
            </a:extLst>
          </p:cNvPr>
          <p:cNvPicPr>
            <a:picLocks noChangeAspect="1"/>
          </p:cNvPicPr>
          <p:nvPr/>
        </p:nvPicPr>
        <p:blipFill>
          <a:blip r:embed="rId3"/>
          <a:stretch>
            <a:fillRect/>
          </a:stretch>
        </p:blipFill>
        <p:spPr>
          <a:xfrm>
            <a:off x="723188" y="4164496"/>
            <a:ext cx="5160342" cy="2356632"/>
          </a:xfrm>
          <a:prstGeom prst="rect">
            <a:avLst/>
          </a:prstGeom>
        </p:spPr>
      </p:pic>
      <p:pic>
        <p:nvPicPr>
          <p:cNvPr id="9" name="Picture 8">
            <a:extLst>
              <a:ext uri="{FF2B5EF4-FFF2-40B4-BE49-F238E27FC236}">
                <a16:creationId xmlns:a16="http://schemas.microsoft.com/office/drawing/2014/main" id="{6E214A0F-A08E-424F-B6F6-E14E433CEC47}"/>
              </a:ext>
            </a:extLst>
          </p:cNvPr>
          <p:cNvPicPr>
            <a:picLocks noChangeAspect="1"/>
          </p:cNvPicPr>
          <p:nvPr/>
        </p:nvPicPr>
        <p:blipFill>
          <a:blip r:embed="rId4"/>
          <a:stretch>
            <a:fillRect/>
          </a:stretch>
        </p:blipFill>
        <p:spPr>
          <a:xfrm>
            <a:off x="6087993" y="372562"/>
            <a:ext cx="4372843" cy="2382907"/>
          </a:xfrm>
          <a:prstGeom prst="rect">
            <a:avLst/>
          </a:prstGeom>
        </p:spPr>
      </p:pic>
      <p:pic>
        <p:nvPicPr>
          <p:cNvPr id="11" name="Picture 10">
            <a:extLst>
              <a:ext uri="{FF2B5EF4-FFF2-40B4-BE49-F238E27FC236}">
                <a16:creationId xmlns:a16="http://schemas.microsoft.com/office/drawing/2014/main" id="{B5F5A4DD-8EA1-E449-B9AD-3275057204D7}"/>
              </a:ext>
            </a:extLst>
          </p:cNvPr>
          <p:cNvPicPr>
            <a:picLocks noChangeAspect="1"/>
          </p:cNvPicPr>
          <p:nvPr/>
        </p:nvPicPr>
        <p:blipFill>
          <a:blip r:embed="rId5"/>
          <a:stretch>
            <a:fillRect/>
          </a:stretch>
        </p:blipFill>
        <p:spPr>
          <a:xfrm>
            <a:off x="6340805" y="2803893"/>
            <a:ext cx="4120031" cy="3717235"/>
          </a:xfrm>
          <a:prstGeom prst="rect">
            <a:avLst/>
          </a:prstGeom>
        </p:spPr>
      </p:pic>
    </p:spTree>
    <p:extLst>
      <p:ext uri="{BB962C8B-B14F-4D97-AF65-F5344CB8AC3E}">
        <p14:creationId xmlns:p14="http://schemas.microsoft.com/office/powerpoint/2010/main" val="1242280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C4267-FACF-5E4F-B31B-501D44CC87DD}"/>
              </a:ext>
            </a:extLst>
          </p:cNvPr>
          <p:cNvSpPr>
            <a:spLocks noGrp="1"/>
          </p:cNvSpPr>
          <p:nvPr>
            <p:ph type="title"/>
          </p:nvPr>
        </p:nvSpPr>
        <p:spPr>
          <a:xfrm>
            <a:off x="838200" y="365125"/>
            <a:ext cx="9845233" cy="956231"/>
          </a:xfrm>
        </p:spPr>
        <p:txBody>
          <a:bodyPr>
            <a:normAutofit fontScale="90000"/>
          </a:bodyPr>
          <a:lstStyle/>
          <a:p>
            <a:r>
              <a:rPr lang="en-US" sz="3200" dirty="0">
                <a:latin typeface="Century Gothic" panose="020B0502020202020204" pitchFamily="34" charset="0"/>
              </a:rPr>
              <a:t>Yin (</a:t>
            </a:r>
            <a:r>
              <a:rPr lang="zh-Hans" altLang="en-US" sz="3200" b="1" dirty="0"/>
              <a:t>阴</a:t>
            </a:r>
            <a:r>
              <a:rPr lang="en-US" altLang="zh-Hans" sz="3200" dirty="0"/>
              <a:t>)</a:t>
            </a:r>
            <a:r>
              <a:rPr lang="en-US" sz="3200" dirty="0">
                <a:latin typeface="Century Gothic" panose="020B0502020202020204" pitchFamily="34" charset="0"/>
              </a:rPr>
              <a:t>and Yang(</a:t>
            </a:r>
            <a:r>
              <a:rPr lang="zh-Hans" altLang="en-US" sz="3200" b="1" dirty="0"/>
              <a:t>阳</a:t>
            </a:r>
            <a:r>
              <a:rPr lang="en-US" altLang="zh-Hans" sz="3200" dirty="0"/>
              <a:t>)</a:t>
            </a:r>
            <a:r>
              <a:rPr lang="en-US" sz="3200" dirty="0">
                <a:latin typeface="Century Gothic" panose="020B0502020202020204" pitchFamily="34" charset="0"/>
              </a:rPr>
              <a:t>,</a:t>
            </a:r>
            <a:r>
              <a:rPr lang="en-US" sz="3200" dirty="0"/>
              <a:t> </a:t>
            </a:r>
            <a:r>
              <a:rPr lang="en-US" sz="3200" dirty="0">
                <a:latin typeface="Century Gothic" panose="020B0502020202020204" pitchFamily="34" charset="0"/>
              </a:rPr>
              <a:t> Dao (the rule) of the Universe</a:t>
            </a:r>
          </a:p>
        </p:txBody>
      </p:sp>
      <p:sp>
        <p:nvSpPr>
          <p:cNvPr id="5" name="TextBox 4">
            <a:extLst>
              <a:ext uri="{FF2B5EF4-FFF2-40B4-BE49-F238E27FC236}">
                <a16:creationId xmlns:a16="http://schemas.microsoft.com/office/drawing/2014/main" id="{F912EDDE-5CBD-0345-AB0F-D698F08E8A70}"/>
              </a:ext>
            </a:extLst>
          </p:cNvPr>
          <p:cNvSpPr txBox="1"/>
          <p:nvPr/>
        </p:nvSpPr>
        <p:spPr>
          <a:xfrm>
            <a:off x="6007260" y="2105911"/>
            <a:ext cx="4459602" cy="2831544"/>
          </a:xfrm>
          <a:prstGeom prst="rect">
            <a:avLst/>
          </a:prstGeom>
          <a:noFill/>
        </p:spPr>
        <p:txBody>
          <a:bodyPr wrap="square" rtlCol="0">
            <a:spAutoFit/>
          </a:bodyPr>
          <a:lstStyle/>
          <a:p>
            <a:r>
              <a:rPr lang="en-US" sz="2000" dirty="0">
                <a:latin typeface="Century Gothic" panose="020B0502020202020204" pitchFamily="34" charset="0"/>
              </a:rPr>
              <a:t>We human beings live in the universe. Therefore, we should follow the Dao of the universe. Further, our human bodies are micro-universe and they follow the rule of Yin and Yang.</a:t>
            </a:r>
            <a:r>
              <a:rPr lang="zh-CN" altLang="en-US" sz="2000" dirty="0">
                <a:latin typeface="Century Gothic" panose="020B0502020202020204" pitchFamily="34" charset="0"/>
              </a:rPr>
              <a:t> </a:t>
            </a:r>
            <a:r>
              <a:rPr lang="en-US" altLang="zh-CN" sz="2000" dirty="0">
                <a:latin typeface="Century Gothic" panose="020B0502020202020204" pitchFamily="34" charset="0"/>
              </a:rPr>
              <a:t>Achieving Yin and Yang balance is the goal of keeping good health.</a:t>
            </a:r>
            <a:endParaRPr lang="en-US" sz="2000" dirty="0">
              <a:latin typeface="Century Gothic" panose="020B0502020202020204" pitchFamily="34" charset="0"/>
            </a:endParaRPr>
          </a:p>
          <a:p>
            <a:endParaRPr lang="en-US" dirty="0"/>
          </a:p>
        </p:txBody>
      </p:sp>
      <p:pic>
        <p:nvPicPr>
          <p:cNvPr id="1026" name="Picture 2" descr="Image result for 阴阳">
            <a:extLst>
              <a:ext uri="{FF2B5EF4-FFF2-40B4-BE49-F238E27FC236}">
                <a16:creationId xmlns:a16="http://schemas.microsoft.com/office/drawing/2014/main" id="{7EC75960-1061-A146-BF34-9737C2AE6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5124" y="1963602"/>
            <a:ext cx="3116162" cy="311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60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C4267-FACF-5E4F-B31B-501D44CC87DD}"/>
              </a:ext>
            </a:extLst>
          </p:cNvPr>
          <p:cNvSpPr>
            <a:spLocks noGrp="1"/>
          </p:cNvSpPr>
          <p:nvPr>
            <p:ph type="title"/>
          </p:nvPr>
        </p:nvSpPr>
        <p:spPr>
          <a:xfrm>
            <a:off x="976063" y="240438"/>
            <a:ext cx="8445729" cy="929249"/>
          </a:xfrm>
        </p:spPr>
        <p:txBody>
          <a:bodyPr>
            <a:normAutofit/>
          </a:bodyPr>
          <a:lstStyle/>
          <a:p>
            <a:r>
              <a:rPr lang="en-US" sz="3200" dirty="0">
                <a:latin typeface="Century Gothic" panose="020B0502020202020204" pitchFamily="34" charset="0"/>
              </a:rPr>
              <a:t>Achieving Yin Yang Balance</a:t>
            </a:r>
          </a:p>
        </p:txBody>
      </p:sp>
      <p:sp>
        <p:nvSpPr>
          <p:cNvPr id="3" name="TextBox 2">
            <a:extLst>
              <a:ext uri="{FF2B5EF4-FFF2-40B4-BE49-F238E27FC236}">
                <a16:creationId xmlns:a16="http://schemas.microsoft.com/office/drawing/2014/main" id="{DD40CC58-1729-1E45-B475-496A7276DCB2}"/>
              </a:ext>
            </a:extLst>
          </p:cNvPr>
          <p:cNvSpPr txBox="1"/>
          <p:nvPr/>
        </p:nvSpPr>
        <p:spPr>
          <a:xfrm>
            <a:off x="976063" y="4114044"/>
            <a:ext cx="5401534" cy="2031325"/>
          </a:xfrm>
          <a:prstGeom prst="rect">
            <a:avLst/>
          </a:prstGeom>
          <a:noFill/>
        </p:spPr>
        <p:txBody>
          <a:bodyPr wrap="square" rtlCol="0">
            <a:spAutoFit/>
          </a:bodyPr>
          <a:lstStyle/>
          <a:p>
            <a:r>
              <a:rPr lang="en-US" dirty="0">
                <a:latin typeface="Century Gothic" panose="020B0502020202020204" pitchFamily="34" charset="0"/>
              </a:rPr>
              <a:t>Follow the rhythm of the seasons: sprout, thrive, harvest, astringe and store.</a:t>
            </a:r>
          </a:p>
          <a:p>
            <a:pPr marL="285750" indent="-285750">
              <a:buFont typeface="Arial" panose="020B0604020202020204" pitchFamily="34" charset="0"/>
              <a:buChar char="•"/>
            </a:pPr>
            <a:r>
              <a:rPr lang="en-US" dirty="0">
                <a:latin typeface="Century Gothic" panose="020B0502020202020204" pitchFamily="34" charset="0"/>
              </a:rPr>
              <a:t>Sleep more in winter and less in summer</a:t>
            </a:r>
          </a:p>
          <a:p>
            <a:pPr marL="285750" indent="-285750">
              <a:buFont typeface="Arial" panose="020B0604020202020204" pitchFamily="34" charset="0"/>
              <a:buChar char="•"/>
            </a:pPr>
            <a:r>
              <a:rPr lang="en-US" dirty="0">
                <a:latin typeface="Century Gothic" panose="020B0502020202020204" pitchFamily="34" charset="0"/>
              </a:rPr>
              <a:t>Eat food to tonic Yin energy in winter and  remove excess Yang  in summer</a:t>
            </a:r>
          </a:p>
          <a:p>
            <a:pPr marL="285750" indent="-285750">
              <a:buFont typeface="Arial" panose="020B0604020202020204" pitchFamily="34" charset="0"/>
              <a:buChar char="•"/>
            </a:pPr>
            <a:r>
              <a:rPr lang="en-US" dirty="0">
                <a:latin typeface="Century Gothic" panose="020B0502020202020204" pitchFamily="34" charset="0"/>
              </a:rPr>
              <a:t>Exercise in accordance with the season</a:t>
            </a:r>
          </a:p>
          <a:p>
            <a:pPr marL="285750" indent="-285750">
              <a:buFont typeface="Arial" panose="020B0604020202020204" pitchFamily="34" charset="0"/>
              <a:buChar char="•"/>
            </a:pPr>
            <a:endParaRPr lang="en-US" dirty="0">
              <a:latin typeface="Century Gothic" panose="020B0502020202020204" pitchFamily="34" charset="0"/>
            </a:endParaRPr>
          </a:p>
        </p:txBody>
      </p:sp>
      <p:pic>
        <p:nvPicPr>
          <p:cNvPr id="9" name="Picture 6" descr="Image result for yin yang in a day human meridian">
            <a:extLst>
              <a:ext uri="{FF2B5EF4-FFF2-40B4-BE49-F238E27FC236}">
                <a16:creationId xmlns:a16="http://schemas.microsoft.com/office/drawing/2014/main" id="{91097FF5-911F-134F-9C10-CB5127A2F6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0781" y="1225778"/>
            <a:ext cx="2609194" cy="27192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ED080AC-FA86-0F41-9B13-5C5B3C04B72F}"/>
              </a:ext>
            </a:extLst>
          </p:cNvPr>
          <p:cNvSpPr txBox="1"/>
          <p:nvPr/>
        </p:nvSpPr>
        <p:spPr>
          <a:xfrm>
            <a:off x="6693510" y="4130650"/>
            <a:ext cx="4143736" cy="1477328"/>
          </a:xfrm>
          <a:prstGeom prst="rect">
            <a:avLst/>
          </a:prstGeom>
          <a:noFill/>
        </p:spPr>
        <p:txBody>
          <a:bodyPr wrap="square" rtlCol="0">
            <a:spAutoFit/>
          </a:bodyPr>
          <a:lstStyle/>
          <a:p>
            <a:r>
              <a:rPr lang="en-US" dirty="0">
                <a:latin typeface="Century Gothic" panose="020B0502020202020204" pitchFamily="34" charset="0"/>
              </a:rPr>
              <a:t>Follow the rhythm of the day:</a:t>
            </a:r>
          </a:p>
          <a:p>
            <a:r>
              <a:rPr lang="en-US" dirty="0">
                <a:latin typeface="Century Gothic" panose="020B0502020202020204" pitchFamily="34" charset="0"/>
              </a:rPr>
              <a:t>Rise when sun rises and rest when it is dark.</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8" name="Picture 7">
            <a:extLst>
              <a:ext uri="{FF2B5EF4-FFF2-40B4-BE49-F238E27FC236}">
                <a16:creationId xmlns:a16="http://schemas.microsoft.com/office/drawing/2014/main" id="{B45A8503-79D6-3D45-AC30-0354569C5A1A}"/>
              </a:ext>
            </a:extLst>
          </p:cNvPr>
          <p:cNvPicPr>
            <a:picLocks noChangeAspect="1"/>
          </p:cNvPicPr>
          <p:nvPr/>
        </p:nvPicPr>
        <p:blipFill>
          <a:blip r:embed="rId3"/>
          <a:stretch>
            <a:fillRect/>
          </a:stretch>
        </p:blipFill>
        <p:spPr>
          <a:xfrm>
            <a:off x="2159320" y="1325562"/>
            <a:ext cx="2412680" cy="2476733"/>
          </a:xfrm>
          <a:prstGeom prst="rect">
            <a:avLst/>
          </a:prstGeom>
        </p:spPr>
      </p:pic>
    </p:spTree>
    <p:extLst>
      <p:ext uri="{BB962C8B-B14F-4D97-AF65-F5344CB8AC3E}">
        <p14:creationId xmlns:p14="http://schemas.microsoft.com/office/powerpoint/2010/main" val="235484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1959" y="5620565"/>
            <a:ext cx="6955625" cy="524346"/>
          </a:xfrm>
        </p:spPr>
        <p:txBody>
          <a:bodyPr>
            <a:normAutofit/>
          </a:bodyPr>
          <a:lstStyle/>
          <a:p>
            <a:r>
              <a:rPr lang="en-US" sz="2400" dirty="0">
                <a:latin typeface="Chalkduster"/>
                <a:cs typeface="Chalkduster"/>
              </a:rPr>
              <a:t>Food selection varies with seasons</a:t>
            </a:r>
          </a:p>
        </p:txBody>
      </p:sp>
      <p:pic>
        <p:nvPicPr>
          <p:cNvPr id="4" name="Content Placeholder 3"/>
          <p:cNvPicPr>
            <a:picLocks noGrp="1" noChangeAspect="1"/>
          </p:cNvPicPr>
          <p:nvPr>
            <p:ph idx="1"/>
          </p:nvPr>
        </p:nvPicPr>
        <p:blipFill>
          <a:blip r:embed="rId2"/>
          <a:srcRect t="9262" b="9262"/>
          <a:stretch>
            <a:fillRect/>
          </a:stretch>
        </p:blipFill>
        <p:spPr>
          <a:xfrm>
            <a:off x="2505252" y="978770"/>
            <a:ext cx="3331147" cy="2021152"/>
          </a:xfrm>
        </p:spPr>
      </p:pic>
      <p:pic>
        <p:nvPicPr>
          <p:cNvPr id="5" name="Picture 4"/>
          <p:cNvPicPr>
            <a:picLocks noChangeAspect="1"/>
          </p:cNvPicPr>
          <p:nvPr/>
        </p:nvPicPr>
        <p:blipFill>
          <a:blip r:embed="rId3"/>
          <a:stretch>
            <a:fillRect/>
          </a:stretch>
        </p:blipFill>
        <p:spPr>
          <a:xfrm>
            <a:off x="6180331" y="3327483"/>
            <a:ext cx="3675080" cy="2227695"/>
          </a:xfrm>
          <a:prstGeom prst="rect">
            <a:avLst/>
          </a:prstGeom>
        </p:spPr>
      </p:pic>
      <p:pic>
        <p:nvPicPr>
          <p:cNvPr id="6" name="Picture 5"/>
          <p:cNvPicPr>
            <a:picLocks noChangeAspect="1"/>
          </p:cNvPicPr>
          <p:nvPr/>
        </p:nvPicPr>
        <p:blipFill>
          <a:blip r:embed="rId4"/>
          <a:stretch>
            <a:fillRect/>
          </a:stretch>
        </p:blipFill>
        <p:spPr>
          <a:xfrm>
            <a:off x="2515108" y="3327484"/>
            <a:ext cx="3321291" cy="2227695"/>
          </a:xfrm>
          <a:prstGeom prst="rect">
            <a:avLst/>
          </a:prstGeom>
        </p:spPr>
      </p:pic>
      <p:pic>
        <p:nvPicPr>
          <p:cNvPr id="7" name="Picture 6"/>
          <p:cNvPicPr>
            <a:picLocks noChangeAspect="1"/>
          </p:cNvPicPr>
          <p:nvPr/>
        </p:nvPicPr>
        <p:blipFill>
          <a:blip r:embed="rId5"/>
          <a:stretch>
            <a:fillRect/>
          </a:stretch>
        </p:blipFill>
        <p:spPr>
          <a:xfrm>
            <a:off x="6180332" y="978770"/>
            <a:ext cx="3485037" cy="2124778"/>
          </a:xfrm>
          <a:prstGeom prst="rect">
            <a:avLst/>
          </a:prstGeom>
        </p:spPr>
      </p:pic>
    </p:spTree>
    <p:extLst>
      <p:ext uri="{BB962C8B-B14F-4D97-AF65-F5344CB8AC3E}">
        <p14:creationId xmlns:p14="http://schemas.microsoft.com/office/powerpoint/2010/main" val="3212845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0AA24-1C84-134B-9E04-99FEAD3567C2}"/>
              </a:ext>
            </a:extLst>
          </p:cNvPr>
          <p:cNvSpPr>
            <a:spLocks noGrp="1"/>
          </p:cNvSpPr>
          <p:nvPr>
            <p:ph type="title"/>
          </p:nvPr>
        </p:nvSpPr>
        <p:spPr>
          <a:xfrm>
            <a:off x="838200" y="365126"/>
            <a:ext cx="8180070" cy="400684"/>
          </a:xfrm>
        </p:spPr>
        <p:txBody>
          <a:bodyPr>
            <a:noAutofit/>
          </a:bodyPr>
          <a:lstStyle/>
          <a:p>
            <a:r>
              <a:rPr lang="en-US" sz="3200" dirty="0"/>
              <a:t>Imbalance of Yin and Yang</a:t>
            </a:r>
          </a:p>
        </p:txBody>
      </p:sp>
      <p:pic>
        <p:nvPicPr>
          <p:cNvPr id="5" name="Content Placeholder 4">
            <a:extLst>
              <a:ext uri="{FF2B5EF4-FFF2-40B4-BE49-F238E27FC236}">
                <a16:creationId xmlns:a16="http://schemas.microsoft.com/office/drawing/2014/main" id="{E32E3784-95D0-A644-A8F6-799474CB8A30}"/>
              </a:ext>
            </a:extLst>
          </p:cNvPr>
          <p:cNvPicPr>
            <a:picLocks noGrp="1" noChangeAspect="1"/>
          </p:cNvPicPr>
          <p:nvPr>
            <p:ph idx="1"/>
          </p:nvPr>
        </p:nvPicPr>
        <p:blipFill>
          <a:blip r:embed="rId2"/>
          <a:stretch>
            <a:fillRect/>
          </a:stretch>
        </p:blipFill>
        <p:spPr>
          <a:xfrm>
            <a:off x="1527859" y="937836"/>
            <a:ext cx="8596720" cy="3367946"/>
          </a:xfrm>
        </p:spPr>
      </p:pic>
      <p:sp>
        <p:nvSpPr>
          <p:cNvPr id="3" name="TextBox 2">
            <a:extLst>
              <a:ext uri="{FF2B5EF4-FFF2-40B4-BE49-F238E27FC236}">
                <a16:creationId xmlns:a16="http://schemas.microsoft.com/office/drawing/2014/main" id="{2FDAAD62-8A68-A74E-95FB-A835CBF0D537}"/>
              </a:ext>
            </a:extLst>
          </p:cNvPr>
          <p:cNvSpPr txBox="1"/>
          <p:nvPr/>
        </p:nvSpPr>
        <p:spPr>
          <a:xfrm>
            <a:off x="1192529" y="4680758"/>
            <a:ext cx="10515601" cy="1323439"/>
          </a:xfrm>
          <a:prstGeom prst="rect">
            <a:avLst/>
          </a:prstGeom>
          <a:noFill/>
        </p:spPr>
        <p:txBody>
          <a:bodyPr wrap="square" rtlCol="0">
            <a:spAutoFit/>
          </a:bodyPr>
          <a:lstStyle/>
          <a:p>
            <a:r>
              <a:rPr lang="en-US" sz="2000" dirty="0">
                <a:solidFill>
                  <a:srgbClr val="FF0000"/>
                </a:solidFill>
              </a:rPr>
              <a:t>Question: Can you think of some symptoms associated with the two types of Yin and Yang  imbalance? </a:t>
            </a:r>
          </a:p>
          <a:p>
            <a:r>
              <a:rPr lang="en-US" sz="2000" dirty="0"/>
              <a:t>Excess of Yang: sore throat, dry eyes, mouth, high blood pressure, diabetes, stroke</a:t>
            </a:r>
          </a:p>
          <a:p>
            <a:r>
              <a:rPr lang="en-US" sz="2000" dirty="0"/>
              <a:t>Excess of Yin: cold feet, hands and back, slow digestion, depression</a:t>
            </a:r>
          </a:p>
        </p:txBody>
      </p:sp>
      <p:sp>
        <p:nvSpPr>
          <p:cNvPr id="4" name="TextBox 3">
            <a:extLst>
              <a:ext uri="{FF2B5EF4-FFF2-40B4-BE49-F238E27FC236}">
                <a16:creationId xmlns:a16="http://schemas.microsoft.com/office/drawing/2014/main" id="{B574675D-C892-5C45-9260-0F4BACF90FC6}"/>
              </a:ext>
            </a:extLst>
          </p:cNvPr>
          <p:cNvSpPr txBox="1"/>
          <p:nvPr/>
        </p:nvSpPr>
        <p:spPr>
          <a:xfrm>
            <a:off x="2615878" y="1493134"/>
            <a:ext cx="909782" cy="461665"/>
          </a:xfrm>
          <a:prstGeom prst="rect">
            <a:avLst/>
          </a:prstGeom>
          <a:noFill/>
        </p:spPr>
        <p:txBody>
          <a:bodyPr wrap="square" rtlCol="0">
            <a:spAutoFit/>
          </a:bodyPr>
          <a:lstStyle/>
          <a:p>
            <a:r>
              <a:rPr lang="en-US" sz="1200" b="1" dirty="0">
                <a:latin typeface="Century Gothic" panose="020B0502020202020204" pitchFamily="34" charset="0"/>
              </a:rPr>
              <a:t>Excess of  Yang</a:t>
            </a:r>
            <a:endParaRPr lang="en-US" sz="1400" b="1" dirty="0">
              <a:latin typeface="Century Gothic" panose="020B0502020202020204" pitchFamily="34" charset="0"/>
            </a:endParaRPr>
          </a:p>
        </p:txBody>
      </p:sp>
      <p:sp>
        <p:nvSpPr>
          <p:cNvPr id="6" name="TextBox 5">
            <a:extLst>
              <a:ext uri="{FF2B5EF4-FFF2-40B4-BE49-F238E27FC236}">
                <a16:creationId xmlns:a16="http://schemas.microsoft.com/office/drawing/2014/main" id="{14A5B5F4-4E7C-8444-B57C-50A51B9E618E}"/>
              </a:ext>
            </a:extLst>
          </p:cNvPr>
          <p:cNvSpPr txBox="1"/>
          <p:nvPr/>
        </p:nvSpPr>
        <p:spPr>
          <a:xfrm>
            <a:off x="8766666" y="3708440"/>
            <a:ext cx="795131" cy="523220"/>
          </a:xfrm>
          <a:prstGeom prst="rect">
            <a:avLst/>
          </a:prstGeom>
          <a:noFill/>
        </p:spPr>
        <p:txBody>
          <a:bodyPr wrap="square" rtlCol="0">
            <a:spAutoFit/>
          </a:bodyPr>
          <a:lstStyle/>
          <a:p>
            <a:r>
              <a:rPr lang="en-US" sz="1400" b="1" dirty="0">
                <a:latin typeface="Century Gothic" panose="020B0502020202020204" pitchFamily="34" charset="0"/>
              </a:rPr>
              <a:t>Excess of Yin</a:t>
            </a:r>
          </a:p>
        </p:txBody>
      </p:sp>
    </p:spTree>
    <p:extLst>
      <p:ext uri="{BB962C8B-B14F-4D97-AF65-F5344CB8AC3E}">
        <p14:creationId xmlns:p14="http://schemas.microsoft.com/office/powerpoint/2010/main" val="410077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dandelion">
            <a:extLst>
              <a:ext uri="{FF2B5EF4-FFF2-40B4-BE49-F238E27FC236}">
                <a16:creationId xmlns:a16="http://schemas.microsoft.com/office/drawing/2014/main" id="{684F6477-15E6-B642-A994-0459F17B24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99616" y="1100149"/>
            <a:ext cx="6601315" cy="42074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3998CC9-1F27-A743-B066-948ED99751F4}"/>
              </a:ext>
            </a:extLst>
          </p:cNvPr>
          <p:cNvSpPr txBox="1"/>
          <p:nvPr/>
        </p:nvSpPr>
        <p:spPr>
          <a:xfrm>
            <a:off x="775504" y="419886"/>
            <a:ext cx="7187878" cy="461665"/>
          </a:xfrm>
          <a:prstGeom prst="rect">
            <a:avLst/>
          </a:prstGeom>
          <a:noFill/>
        </p:spPr>
        <p:txBody>
          <a:bodyPr wrap="square" rtlCol="0">
            <a:spAutoFit/>
          </a:bodyPr>
          <a:lstStyle/>
          <a:p>
            <a:r>
              <a:rPr lang="en-US" sz="2400" dirty="0"/>
              <a:t>Nature offers solutions to our problems</a:t>
            </a:r>
          </a:p>
        </p:txBody>
      </p:sp>
      <p:sp>
        <p:nvSpPr>
          <p:cNvPr id="5" name="TextBox 4">
            <a:extLst>
              <a:ext uri="{FF2B5EF4-FFF2-40B4-BE49-F238E27FC236}">
                <a16:creationId xmlns:a16="http://schemas.microsoft.com/office/drawing/2014/main" id="{670BCC83-2CE8-C94F-A1CC-643D2B0D5217}"/>
              </a:ext>
            </a:extLst>
          </p:cNvPr>
          <p:cNvSpPr txBox="1"/>
          <p:nvPr/>
        </p:nvSpPr>
        <p:spPr>
          <a:xfrm>
            <a:off x="949123" y="5526178"/>
            <a:ext cx="9977378" cy="646331"/>
          </a:xfrm>
          <a:prstGeom prst="rect">
            <a:avLst/>
          </a:prstGeom>
          <a:noFill/>
        </p:spPr>
        <p:txBody>
          <a:bodyPr wrap="square" rtlCol="0">
            <a:spAutoFit/>
          </a:bodyPr>
          <a:lstStyle/>
          <a:p>
            <a:r>
              <a:rPr lang="en-US" dirty="0"/>
              <a:t>Dandelions, commonly considered weeds in the western world, are </a:t>
            </a:r>
            <a:r>
              <a:rPr lang="en-US" altLang="zh-CN" dirty="0"/>
              <a:t>natural antibiotics. They are very useful in removing “fire” or excessive Yang in the body.</a:t>
            </a:r>
            <a:r>
              <a:rPr lang="en-US" dirty="0"/>
              <a:t> </a:t>
            </a:r>
          </a:p>
        </p:txBody>
      </p:sp>
    </p:spTree>
    <p:extLst>
      <p:ext uri="{BB962C8B-B14F-4D97-AF65-F5344CB8AC3E}">
        <p14:creationId xmlns:p14="http://schemas.microsoft.com/office/powerpoint/2010/main" val="710737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cm five element chart">
            <a:extLst>
              <a:ext uri="{FF2B5EF4-FFF2-40B4-BE49-F238E27FC236}">
                <a16:creationId xmlns:a16="http://schemas.microsoft.com/office/drawing/2014/main" id="{EB0995B7-602D-7D43-BACA-DFEEF3D971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0621" y="375279"/>
            <a:ext cx="5941331" cy="62176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130DB16-05A8-2349-B53D-464F99BE7A99}"/>
              </a:ext>
            </a:extLst>
          </p:cNvPr>
          <p:cNvSpPr txBox="1"/>
          <p:nvPr/>
        </p:nvSpPr>
        <p:spPr>
          <a:xfrm>
            <a:off x="9332258" y="837529"/>
            <a:ext cx="1882588" cy="5755422"/>
          </a:xfrm>
          <a:prstGeom prst="rect">
            <a:avLst/>
          </a:prstGeom>
          <a:noFill/>
        </p:spPr>
        <p:txBody>
          <a:bodyPr wrap="square" rtlCol="0">
            <a:spAutoFit/>
          </a:bodyPr>
          <a:lstStyle/>
          <a:p>
            <a:r>
              <a:rPr lang="en-US" sz="1400" dirty="0">
                <a:latin typeface="Century Gothic" panose="020B0502020202020204" pitchFamily="34" charset="0"/>
              </a:rPr>
              <a:t>Each organ corresponds to a color group of food. To tonic liver, eat yellow and sour food. Heart corresponds to red and bitter; spleen for green and sweet; white and spicy for lung and black and salty for kidney.</a:t>
            </a:r>
          </a:p>
          <a:p>
            <a:r>
              <a:rPr lang="en-US" sz="1400" dirty="0">
                <a:latin typeface="Century Gothic" panose="020B0502020202020204" pitchFamily="34" charset="0"/>
              </a:rPr>
              <a:t>All the organs function interdependently. For example, if you want to really take care of your cardiovascular health, it’s crucial to take care of your digestive organs, the Liver and the Stomach!</a:t>
            </a:r>
          </a:p>
          <a:p>
            <a:endParaRPr lang="en-US" dirty="0"/>
          </a:p>
        </p:txBody>
      </p:sp>
    </p:spTree>
    <p:extLst>
      <p:ext uri="{BB962C8B-B14F-4D97-AF65-F5344CB8AC3E}">
        <p14:creationId xmlns:p14="http://schemas.microsoft.com/office/powerpoint/2010/main" val="235815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five element chart">
            <a:extLst>
              <a:ext uri="{FF2B5EF4-FFF2-40B4-BE49-F238E27FC236}">
                <a16:creationId xmlns:a16="http://schemas.microsoft.com/office/drawing/2014/main" id="{1803DBD4-272B-304B-9113-C04E6400AC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612" y="1176306"/>
            <a:ext cx="6857761" cy="484157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BA3E9E6-CA85-0A47-8AA5-12E7442B1DAB}"/>
              </a:ext>
            </a:extLst>
          </p:cNvPr>
          <p:cNvSpPr/>
          <p:nvPr/>
        </p:nvSpPr>
        <p:spPr>
          <a:xfrm>
            <a:off x="7517997" y="1955170"/>
            <a:ext cx="3917791" cy="2031325"/>
          </a:xfrm>
          <a:prstGeom prst="rect">
            <a:avLst/>
          </a:prstGeom>
        </p:spPr>
        <p:txBody>
          <a:bodyPr wrap="square">
            <a:spAutoFit/>
          </a:bodyPr>
          <a:lstStyle/>
          <a:p>
            <a:endParaRPr lang="en-US" dirty="0">
              <a:solidFill>
                <a:srgbClr val="FF0000"/>
              </a:solidFill>
            </a:endParaRPr>
          </a:p>
          <a:p>
            <a:pPr marL="457200" indent="-457200">
              <a:buAutoNum type="arabicPeriod"/>
            </a:pPr>
            <a:r>
              <a:rPr lang="en-US" dirty="0">
                <a:solidFill>
                  <a:srgbClr val="FF0000"/>
                </a:solidFill>
              </a:rPr>
              <a:t>What are some possible ways to keep good heart health?</a:t>
            </a:r>
          </a:p>
          <a:p>
            <a:pPr marL="457200" indent="-457200">
              <a:buAutoNum type="arabicPeriod"/>
            </a:pPr>
            <a:r>
              <a:rPr lang="en-US" dirty="0">
                <a:solidFill>
                  <a:srgbClr val="FF0000"/>
                </a:solidFill>
              </a:rPr>
              <a:t>Can stress trigger stomach pain? </a:t>
            </a:r>
          </a:p>
          <a:p>
            <a:pPr marL="457200" indent="-457200">
              <a:buAutoNum type="arabicPeriod"/>
            </a:pPr>
            <a:r>
              <a:rPr lang="en-US" dirty="0">
                <a:solidFill>
                  <a:srgbClr val="FF0000"/>
                </a:solidFill>
              </a:rPr>
              <a:t>What are the ways to treat different causes of insomnia?</a:t>
            </a:r>
          </a:p>
        </p:txBody>
      </p:sp>
    </p:spTree>
    <p:extLst>
      <p:ext uri="{BB962C8B-B14F-4D97-AF65-F5344CB8AC3E}">
        <p14:creationId xmlns:p14="http://schemas.microsoft.com/office/powerpoint/2010/main" val="48908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7F50-11C9-A24B-812B-C8810EDD430A}"/>
              </a:ext>
            </a:extLst>
          </p:cNvPr>
          <p:cNvSpPr>
            <a:spLocks noGrp="1"/>
          </p:cNvSpPr>
          <p:nvPr>
            <p:ph type="title"/>
          </p:nvPr>
        </p:nvSpPr>
        <p:spPr>
          <a:xfrm>
            <a:off x="838200" y="365125"/>
            <a:ext cx="3800442" cy="827067"/>
          </a:xfrm>
        </p:spPr>
        <p:txBody>
          <a:bodyPr>
            <a:normAutofit/>
          </a:bodyPr>
          <a:lstStyle/>
          <a:p>
            <a:r>
              <a:rPr lang="en-US" sz="4000" dirty="0">
                <a:latin typeface="Century Gothic" panose="020B0502020202020204" pitchFamily="34" charset="0"/>
              </a:rPr>
              <a:t>12 Meridians</a:t>
            </a:r>
          </a:p>
        </p:txBody>
      </p:sp>
      <p:pic>
        <p:nvPicPr>
          <p:cNvPr id="4" name="Picture 3">
            <a:extLst>
              <a:ext uri="{FF2B5EF4-FFF2-40B4-BE49-F238E27FC236}">
                <a16:creationId xmlns:a16="http://schemas.microsoft.com/office/drawing/2014/main" id="{D7DBF1AF-E7D2-3445-9E1C-3ACDF1EB8A4A}"/>
              </a:ext>
            </a:extLst>
          </p:cNvPr>
          <p:cNvPicPr>
            <a:picLocks noChangeAspect="1"/>
          </p:cNvPicPr>
          <p:nvPr/>
        </p:nvPicPr>
        <p:blipFill>
          <a:blip r:embed="rId2"/>
          <a:stretch>
            <a:fillRect/>
          </a:stretch>
        </p:blipFill>
        <p:spPr>
          <a:xfrm>
            <a:off x="4500748" y="762300"/>
            <a:ext cx="4796229" cy="6095700"/>
          </a:xfrm>
          <a:prstGeom prst="rect">
            <a:avLst/>
          </a:prstGeom>
        </p:spPr>
      </p:pic>
      <p:sp>
        <p:nvSpPr>
          <p:cNvPr id="5" name="TextBox 4">
            <a:extLst>
              <a:ext uri="{FF2B5EF4-FFF2-40B4-BE49-F238E27FC236}">
                <a16:creationId xmlns:a16="http://schemas.microsoft.com/office/drawing/2014/main" id="{F87886C5-C563-274C-B29B-98776B3D12FA}"/>
              </a:ext>
            </a:extLst>
          </p:cNvPr>
          <p:cNvSpPr txBox="1"/>
          <p:nvPr/>
        </p:nvSpPr>
        <p:spPr>
          <a:xfrm>
            <a:off x="960698" y="4120587"/>
            <a:ext cx="3782115" cy="2031325"/>
          </a:xfrm>
          <a:prstGeom prst="rect">
            <a:avLst/>
          </a:prstGeom>
          <a:noFill/>
        </p:spPr>
        <p:txBody>
          <a:bodyPr wrap="square" rtlCol="0">
            <a:spAutoFit/>
          </a:bodyPr>
          <a:lstStyle/>
          <a:p>
            <a:r>
              <a:rPr lang="en-US" dirty="0"/>
              <a:t>The meridians are like the highways of our body.</a:t>
            </a:r>
          </a:p>
          <a:p>
            <a:r>
              <a:rPr lang="en-US" dirty="0"/>
              <a:t>Pains suggest that meridians get clogged. Unclogging them  removes the  pain.</a:t>
            </a:r>
          </a:p>
          <a:p>
            <a:r>
              <a:rPr lang="en-US" dirty="0"/>
              <a:t>Chinese say that,”</a:t>
            </a:r>
          </a:p>
          <a:p>
            <a:r>
              <a:rPr lang="zh-CN" altLang="en-US" dirty="0"/>
              <a:t>通则不痛痛则不通</a:t>
            </a:r>
            <a:r>
              <a:rPr lang="en-US" altLang="zh-CN" dirty="0"/>
              <a:t>”.</a:t>
            </a:r>
            <a:endParaRPr lang="en-US" dirty="0"/>
          </a:p>
        </p:txBody>
      </p:sp>
    </p:spTree>
    <p:extLst>
      <p:ext uri="{BB962C8B-B14F-4D97-AF65-F5344CB8AC3E}">
        <p14:creationId xmlns:p14="http://schemas.microsoft.com/office/powerpoint/2010/main" val="934315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足三里">
            <a:extLst>
              <a:ext uri="{FF2B5EF4-FFF2-40B4-BE49-F238E27FC236}">
                <a16:creationId xmlns:a16="http://schemas.microsoft.com/office/drawing/2014/main" id="{5795817D-5997-314D-A739-1E4192933D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8147" y="1196788"/>
            <a:ext cx="5085077" cy="2917667"/>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三阴交">
            <a:extLst>
              <a:ext uri="{FF2B5EF4-FFF2-40B4-BE49-F238E27FC236}">
                <a16:creationId xmlns:a16="http://schemas.microsoft.com/office/drawing/2014/main" id="{4CDF51C7-FE65-9146-864D-31C3AD341A84}"/>
              </a:ext>
            </a:extLst>
          </p:cNvPr>
          <p:cNvSpPr>
            <a:spLocks noChangeAspect="1" noChangeArrowheads="1"/>
          </p:cNvSpPr>
          <p:nvPr/>
        </p:nvSpPr>
        <p:spPr bwMode="auto">
          <a:xfrm>
            <a:off x="4336988" y="2030506"/>
            <a:ext cx="4578412" cy="364004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057BE9C1-B79C-AF44-A4F0-7D576C6D92F1}"/>
              </a:ext>
            </a:extLst>
          </p:cNvPr>
          <p:cNvPicPr>
            <a:picLocks noChangeAspect="1"/>
          </p:cNvPicPr>
          <p:nvPr/>
        </p:nvPicPr>
        <p:blipFill>
          <a:blip r:embed="rId3"/>
          <a:stretch>
            <a:fillRect/>
          </a:stretch>
        </p:blipFill>
        <p:spPr>
          <a:xfrm>
            <a:off x="6626194" y="2535919"/>
            <a:ext cx="4454378" cy="3345329"/>
          </a:xfrm>
          <a:prstGeom prst="rect">
            <a:avLst/>
          </a:prstGeom>
        </p:spPr>
      </p:pic>
    </p:spTree>
    <p:extLst>
      <p:ext uri="{BB962C8B-B14F-4D97-AF65-F5344CB8AC3E}">
        <p14:creationId xmlns:p14="http://schemas.microsoft.com/office/powerpoint/2010/main" val="3669074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DFA9-49B3-F14B-B93F-DBCCE1092706}"/>
              </a:ext>
            </a:extLst>
          </p:cNvPr>
          <p:cNvSpPr>
            <a:spLocks noGrp="1"/>
          </p:cNvSpPr>
          <p:nvPr>
            <p:ph type="title"/>
          </p:nvPr>
        </p:nvSpPr>
        <p:spPr/>
        <p:txBody>
          <a:bodyPr/>
          <a:lstStyle/>
          <a:p>
            <a:r>
              <a:rPr lang="en-US" dirty="0"/>
              <a:t>Acupuncture Points</a:t>
            </a:r>
          </a:p>
        </p:txBody>
      </p:sp>
      <p:pic>
        <p:nvPicPr>
          <p:cNvPr id="5" name="Content Placeholder 4">
            <a:extLst>
              <a:ext uri="{FF2B5EF4-FFF2-40B4-BE49-F238E27FC236}">
                <a16:creationId xmlns:a16="http://schemas.microsoft.com/office/drawing/2014/main" id="{5F6F3E7E-3283-4A45-9D4D-9B55F8D4159A}"/>
              </a:ext>
            </a:extLst>
          </p:cNvPr>
          <p:cNvPicPr>
            <a:picLocks noGrp="1" noChangeAspect="1"/>
          </p:cNvPicPr>
          <p:nvPr>
            <p:ph idx="1"/>
          </p:nvPr>
        </p:nvPicPr>
        <p:blipFill>
          <a:blip r:embed="rId2"/>
          <a:stretch>
            <a:fillRect/>
          </a:stretch>
        </p:blipFill>
        <p:spPr>
          <a:xfrm>
            <a:off x="6096000" y="2756262"/>
            <a:ext cx="5106962" cy="3362150"/>
          </a:xfrm>
        </p:spPr>
      </p:pic>
      <p:pic>
        <p:nvPicPr>
          <p:cNvPr id="3074" name="Picture 2" descr="Image result for acupuncture">
            <a:extLst>
              <a:ext uri="{FF2B5EF4-FFF2-40B4-BE49-F238E27FC236}">
                <a16:creationId xmlns:a16="http://schemas.microsoft.com/office/drawing/2014/main" id="{51818EA5-64D6-EC4D-9E73-F29ABE9198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658" y="1649961"/>
            <a:ext cx="5228652" cy="3137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559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C5627-9AE0-5D4A-A9B5-01045E39FECE}"/>
              </a:ext>
            </a:extLst>
          </p:cNvPr>
          <p:cNvSpPr>
            <a:spLocks noGrp="1"/>
          </p:cNvSpPr>
          <p:nvPr>
            <p:ph type="title"/>
          </p:nvPr>
        </p:nvSpPr>
        <p:spPr>
          <a:xfrm>
            <a:off x="1029938" y="399849"/>
            <a:ext cx="7692342" cy="1232181"/>
          </a:xfrm>
        </p:spPr>
        <p:txBody>
          <a:bodyPr>
            <a:normAutofit/>
          </a:bodyPr>
          <a:lstStyle/>
          <a:p>
            <a:r>
              <a:rPr lang="en-US" sz="3600" dirty="0"/>
              <a:t>Herbal Medicine</a:t>
            </a:r>
          </a:p>
        </p:txBody>
      </p:sp>
      <p:pic>
        <p:nvPicPr>
          <p:cNvPr id="2050" name="Picture 2" descr="Image result for 食补">
            <a:extLst>
              <a:ext uri="{FF2B5EF4-FFF2-40B4-BE49-F238E27FC236}">
                <a16:creationId xmlns:a16="http://schemas.microsoft.com/office/drawing/2014/main" id="{7F25BE00-AB8F-4449-ABC1-8A70A44803F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01111" y="915236"/>
            <a:ext cx="3823507" cy="25397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常用中药材">
            <a:extLst>
              <a:ext uri="{FF2B5EF4-FFF2-40B4-BE49-F238E27FC236}">
                <a16:creationId xmlns:a16="http://schemas.microsoft.com/office/drawing/2014/main" id="{281D1EA6-6312-884C-80BF-A33166FD77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5364" y="3843580"/>
            <a:ext cx="3939254" cy="262139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中药房">
            <a:extLst>
              <a:ext uri="{FF2B5EF4-FFF2-40B4-BE49-F238E27FC236}">
                <a16:creationId xmlns:a16="http://schemas.microsoft.com/office/drawing/2014/main" id="{EEEA13E2-CF67-D242-A403-E79CFC1F00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938" y="1841159"/>
            <a:ext cx="4326244" cy="2857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838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E5E0C3F-DE4A-CB47-BA59-85C77A9D4C33}"/>
              </a:ext>
            </a:extLst>
          </p:cNvPr>
          <p:cNvPicPr>
            <a:picLocks noGrp="1" noChangeAspect="1"/>
          </p:cNvPicPr>
          <p:nvPr>
            <p:ph idx="1"/>
          </p:nvPr>
        </p:nvPicPr>
        <p:blipFill>
          <a:blip r:embed="rId2"/>
          <a:stretch>
            <a:fillRect/>
          </a:stretch>
        </p:blipFill>
        <p:spPr>
          <a:xfrm>
            <a:off x="2308935" y="1151907"/>
            <a:ext cx="7676901" cy="5013181"/>
          </a:xfrm>
          <a:prstGeom prst="rect">
            <a:avLst/>
          </a:prstGeom>
        </p:spPr>
      </p:pic>
    </p:spTree>
    <p:extLst>
      <p:ext uri="{BB962C8B-B14F-4D97-AF65-F5344CB8AC3E}">
        <p14:creationId xmlns:p14="http://schemas.microsoft.com/office/powerpoint/2010/main" val="2074219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F619E06-82EE-EF40-9D30-72168456BFDB}"/>
              </a:ext>
            </a:extLst>
          </p:cNvPr>
          <p:cNvPicPr>
            <a:picLocks noGrp="1" noChangeAspect="1"/>
          </p:cNvPicPr>
          <p:nvPr>
            <p:ph idx="1"/>
          </p:nvPr>
        </p:nvPicPr>
        <p:blipFill>
          <a:blip r:embed="rId2"/>
          <a:stretch>
            <a:fillRect/>
          </a:stretch>
        </p:blipFill>
        <p:spPr>
          <a:xfrm>
            <a:off x="2777370" y="1825625"/>
            <a:ext cx="6637260" cy="4351338"/>
          </a:xfrm>
          <a:prstGeom prst="rect">
            <a:avLst/>
          </a:prstGeom>
        </p:spPr>
      </p:pic>
    </p:spTree>
    <p:extLst>
      <p:ext uri="{BB962C8B-B14F-4D97-AF65-F5344CB8AC3E}">
        <p14:creationId xmlns:p14="http://schemas.microsoft.com/office/powerpoint/2010/main" val="3732155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9BD74-9B1E-A34E-93F6-0D5F5CDB28B5}"/>
              </a:ext>
            </a:extLst>
          </p:cNvPr>
          <p:cNvSpPr>
            <a:spLocks noGrp="1"/>
          </p:cNvSpPr>
          <p:nvPr>
            <p:ph type="title"/>
          </p:nvPr>
        </p:nvSpPr>
        <p:spPr/>
        <p:txBody>
          <a:bodyPr>
            <a:normAutofit/>
          </a:bodyPr>
          <a:lstStyle/>
          <a:p>
            <a:r>
              <a:rPr lang="en-US" sz="3200" dirty="0">
                <a:latin typeface="Century Gothic" panose="020B0502020202020204" pitchFamily="34" charset="0"/>
              </a:rPr>
              <a:t>Ordinary Chinese’s Daily Wisdom</a:t>
            </a:r>
          </a:p>
        </p:txBody>
      </p:sp>
      <p:sp>
        <p:nvSpPr>
          <p:cNvPr id="3" name="Content Placeholder 2">
            <a:extLst>
              <a:ext uri="{FF2B5EF4-FFF2-40B4-BE49-F238E27FC236}">
                <a16:creationId xmlns:a16="http://schemas.microsoft.com/office/drawing/2014/main" id="{E789A75A-0CEB-DD40-99CF-A2017913001F}"/>
              </a:ext>
            </a:extLst>
          </p:cNvPr>
          <p:cNvSpPr>
            <a:spLocks noGrp="1"/>
          </p:cNvSpPr>
          <p:nvPr>
            <p:ph idx="1"/>
          </p:nvPr>
        </p:nvSpPr>
        <p:spPr>
          <a:xfrm>
            <a:off x="838200" y="1505493"/>
            <a:ext cx="10748059" cy="4683873"/>
          </a:xfrm>
        </p:spPr>
        <p:txBody>
          <a:bodyPr>
            <a:normAutofit/>
          </a:bodyPr>
          <a:lstStyle/>
          <a:p>
            <a:r>
              <a:rPr lang="en-US" altLang="zh-Hans" sz="2400" dirty="0">
                <a:latin typeface="Century Gothic" panose="020B0502020202020204" pitchFamily="34" charset="0"/>
              </a:rPr>
              <a:t>Good food, exercise and massage are the primary resources for good  health, followed by herbs only when necessary. “There is 30% poison in every medicine(</a:t>
            </a:r>
            <a:r>
              <a:rPr lang="zh-Hans" altLang="en-US" sz="2400" dirty="0">
                <a:latin typeface="Century Gothic" panose="020B0502020202020204" pitchFamily="34" charset="0"/>
              </a:rPr>
              <a:t>是药三分毒）</a:t>
            </a:r>
            <a:r>
              <a:rPr lang="en-US" altLang="zh-Hans" sz="2400" dirty="0">
                <a:latin typeface="Century Gothic" panose="020B0502020202020204" pitchFamily="34" charset="0"/>
              </a:rPr>
              <a:t>.”---The old Chinese saying.</a:t>
            </a:r>
          </a:p>
          <a:p>
            <a:r>
              <a:rPr lang="en-US" altLang="zh-Hans" sz="2400" dirty="0">
                <a:latin typeface="Century Gothic" panose="020B0502020202020204" pitchFamily="34" charset="0"/>
              </a:rPr>
              <a:t>Eat seasonal food. Buy the cheapest farm food in the grocery store.</a:t>
            </a:r>
          </a:p>
          <a:p>
            <a:r>
              <a:rPr lang="en-US" altLang="zh-Hans" sz="2400" dirty="0">
                <a:latin typeface="Century Gothic" panose="020B0502020202020204" pitchFamily="34" charset="0"/>
              </a:rPr>
              <a:t>Eat different colors of food to nourish their corresponding organs.</a:t>
            </a:r>
          </a:p>
          <a:p>
            <a:r>
              <a:rPr lang="en-US" altLang="zh-Hans" sz="2400" dirty="0">
                <a:latin typeface="Century Gothic" panose="020B0502020202020204" pitchFamily="34" charset="0"/>
              </a:rPr>
              <a:t>Eat radish (</a:t>
            </a:r>
            <a:r>
              <a:rPr lang="en-US" altLang="zh-Hans" sz="2400" dirty="0" err="1">
                <a:latin typeface="Century Gothic" panose="020B0502020202020204" pitchFamily="34" charset="0"/>
              </a:rPr>
              <a:t>luobo</a:t>
            </a:r>
            <a:r>
              <a:rPr lang="en-US" altLang="zh-Hans" sz="2400" dirty="0">
                <a:latin typeface="Century Gothic" panose="020B0502020202020204" pitchFamily="34" charset="0"/>
              </a:rPr>
              <a:t> )  in winter and ginger in summer. </a:t>
            </a:r>
            <a:r>
              <a:rPr lang="zh-Hans" altLang="en-US" sz="2400" dirty="0">
                <a:latin typeface="Century Gothic" panose="020B0502020202020204" pitchFamily="34" charset="0"/>
              </a:rPr>
              <a:t>冬吃萝卜夏吃姜</a:t>
            </a:r>
            <a:r>
              <a:rPr lang="en-US" altLang="zh-Hans" sz="2400" dirty="0">
                <a:latin typeface="Century Gothic" panose="020B0502020202020204" pitchFamily="34" charset="0"/>
              </a:rPr>
              <a:t>.</a:t>
            </a:r>
          </a:p>
          <a:p>
            <a:r>
              <a:rPr lang="en-US" sz="2400" dirty="0">
                <a:latin typeface="Century Gothic" panose="020B0502020202020204" pitchFamily="34" charset="0"/>
              </a:rPr>
              <a:t>Look at your teeth and decide how much meat you should eat.</a:t>
            </a:r>
          </a:p>
          <a:p>
            <a:r>
              <a:rPr lang="en-US" sz="2400" dirty="0">
                <a:latin typeface="Century Gothic" panose="020B0502020202020204" pitchFamily="34" charset="0"/>
              </a:rPr>
              <a:t>Be moderate. Don’t go to extremes</a:t>
            </a:r>
            <a:r>
              <a:rPr lang="en-US" altLang="zh-Hans" sz="2400" dirty="0">
                <a:latin typeface="Century Gothic" panose="020B0502020202020204" pitchFamily="34" charset="0"/>
              </a:rPr>
              <a:t>.</a:t>
            </a:r>
            <a:endParaRPr lang="en-US" sz="2400" dirty="0">
              <a:latin typeface="Century Gothic" panose="020B0502020202020204" pitchFamily="34" charset="0"/>
            </a:endParaRPr>
          </a:p>
        </p:txBody>
      </p:sp>
    </p:spTree>
    <p:extLst>
      <p:ext uri="{BB962C8B-B14F-4D97-AF65-F5344CB8AC3E}">
        <p14:creationId xmlns:p14="http://schemas.microsoft.com/office/powerpoint/2010/main" val="114902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C9D6-9972-934F-A23A-14A12F0E8B1F}"/>
              </a:ext>
            </a:extLst>
          </p:cNvPr>
          <p:cNvSpPr>
            <a:spLocks noGrp="1"/>
          </p:cNvSpPr>
          <p:nvPr>
            <p:ph type="title"/>
          </p:nvPr>
        </p:nvSpPr>
        <p:spPr>
          <a:xfrm>
            <a:off x="1488261" y="745897"/>
            <a:ext cx="9461390" cy="1116434"/>
          </a:xfrm>
        </p:spPr>
        <p:txBody>
          <a:bodyPr>
            <a:normAutofit/>
          </a:bodyPr>
          <a:lstStyle/>
          <a:p>
            <a:r>
              <a:rPr lang="zh-CN" altLang="en-US" sz="6600" dirty="0">
                <a:latin typeface="KaiTi" panose="02010609060101010101" pitchFamily="49" charset="-122"/>
                <a:ea typeface="KaiTi" panose="02010609060101010101" pitchFamily="49" charset="-122"/>
              </a:rPr>
              <a:t>恬</a:t>
            </a:r>
            <a:r>
              <a:rPr lang="en-US" altLang="zh-CN" sz="6600" dirty="0">
                <a:latin typeface="KaiTi" panose="02010609060101010101" pitchFamily="49" charset="-122"/>
                <a:ea typeface="KaiTi" panose="02010609060101010101" pitchFamily="49" charset="-122"/>
              </a:rPr>
              <a:t> </a:t>
            </a:r>
            <a:r>
              <a:rPr lang="en-US" altLang="zh-CN" sz="3100" dirty="0" err="1">
                <a:ea typeface="KaiTi" panose="02010609060101010101" pitchFamily="49" charset="-122"/>
              </a:rPr>
              <a:t>tiǎn</a:t>
            </a:r>
            <a:r>
              <a:rPr lang="zh-CN" altLang="en-US" sz="3100" dirty="0">
                <a:ea typeface="KaiTi" panose="02010609060101010101" pitchFamily="49" charset="-122"/>
              </a:rPr>
              <a:t>，</a:t>
            </a:r>
            <a:r>
              <a:rPr lang="en-US" altLang="zh-CN" sz="3100" dirty="0">
                <a:ea typeface="KaiTi" panose="02010609060101010101" pitchFamily="49" charset="-122"/>
              </a:rPr>
              <a:t>to heal the wound with the tongue</a:t>
            </a:r>
            <a:endParaRPr lang="en-US" sz="3100" dirty="0">
              <a:ea typeface="KaiTi" panose="02010609060101010101" pitchFamily="49" charset="-122"/>
            </a:endParaRPr>
          </a:p>
        </p:txBody>
      </p:sp>
      <p:sp>
        <p:nvSpPr>
          <p:cNvPr id="3" name="Content Placeholder 2">
            <a:extLst>
              <a:ext uri="{FF2B5EF4-FFF2-40B4-BE49-F238E27FC236}">
                <a16:creationId xmlns:a16="http://schemas.microsoft.com/office/drawing/2014/main" id="{D8DD45EE-A006-2943-AAD4-50AFB8FA30DD}"/>
              </a:ext>
            </a:extLst>
          </p:cNvPr>
          <p:cNvSpPr>
            <a:spLocks noGrp="1"/>
          </p:cNvSpPr>
          <p:nvPr>
            <p:ph idx="1"/>
          </p:nvPr>
        </p:nvSpPr>
        <p:spPr>
          <a:xfrm>
            <a:off x="1729909" y="2566872"/>
            <a:ext cx="3397676" cy="587736"/>
          </a:xfrm>
        </p:spPr>
        <p:txBody>
          <a:bodyPr>
            <a:normAutofit lnSpcReduction="10000"/>
          </a:bodyPr>
          <a:lstStyle/>
          <a:p>
            <a:pPr marL="0" indent="0">
              <a:buNone/>
            </a:pPr>
            <a:r>
              <a:rPr lang="zh-CN" altLang="en-US" sz="4000" dirty="0">
                <a:latin typeface="KaiTi" panose="02010609060101010101" pitchFamily="49" charset="-122"/>
                <a:ea typeface="KaiTi" panose="02010609060101010101" pitchFamily="49" charset="-122"/>
              </a:rPr>
              <a:t>恬淡虚无</a:t>
            </a:r>
            <a:endParaRPr lang="en-US" altLang="zh-CN" sz="4000" dirty="0">
              <a:latin typeface="KaiTi" panose="02010609060101010101" pitchFamily="49" charset="-122"/>
              <a:ea typeface="KaiTi" panose="02010609060101010101" pitchFamily="49" charset="-122"/>
            </a:endParaRPr>
          </a:p>
          <a:p>
            <a:pPr marL="0" indent="0">
              <a:buNone/>
            </a:pPr>
            <a:endParaRPr lang="en-US" sz="4000" dirty="0">
              <a:latin typeface="KaiTi" panose="02010609060101010101" pitchFamily="49" charset="-122"/>
              <a:ea typeface="KaiTi" panose="02010609060101010101" pitchFamily="49" charset="-122"/>
            </a:endParaRPr>
          </a:p>
        </p:txBody>
      </p:sp>
      <p:pic>
        <p:nvPicPr>
          <p:cNvPr id="4" name="Content Placeholder 4">
            <a:extLst>
              <a:ext uri="{FF2B5EF4-FFF2-40B4-BE49-F238E27FC236}">
                <a16:creationId xmlns:a16="http://schemas.microsoft.com/office/drawing/2014/main" id="{3EED95C9-1DE8-F749-AFC5-E5C692DE1341}"/>
              </a:ext>
            </a:extLst>
          </p:cNvPr>
          <p:cNvPicPr>
            <a:picLocks noChangeAspect="1"/>
          </p:cNvPicPr>
          <p:nvPr/>
        </p:nvPicPr>
        <p:blipFill>
          <a:blip r:embed="rId2"/>
          <a:stretch>
            <a:fillRect/>
          </a:stretch>
        </p:blipFill>
        <p:spPr>
          <a:xfrm>
            <a:off x="5787342" y="1990846"/>
            <a:ext cx="4775064" cy="2790401"/>
          </a:xfrm>
          <a:prstGeom prst="rect">
            <a:avLst/>
          </a:prstGeom>
        </p:spPr>
      </p:pic>
      <p:sp>
        <p:nvSpPr>
          <p:cNvPr id="5" name="TextBox 4">
            <a:extLst>
              <a:ext uri="{FF2B5EF4-FFF2-40B4-BE49-F238E27FC236}">
                <a16:creationId xmlns:a16="http://schemas.microsoft.com/office/drawing/2014/main" id="{E11B4FC8-004A-1A44-ACE9-1967FB3F744B}"/>
              </a:ext>
            </a:extLst>
          </p:cNvPr>
          <p:cNvSpPr txBox="1"/>
          <p:nvPr/>
        </p:nvSpPr>
        <p:spPr>
          <a:xfrm>
            <a:off x="5787342" y="4909762"/>
            <a:ext cx="5262622" cy="369332"/>
          </a:xfrm>
          <a:prstGeom prst="rect">
            <a:avLst/>
          </a:prstGeom>
          <a:noFill/>
        </p:spPr>
        <p:txBody>
          <a:bodyPr wrap="square" rtlCol="0">
            <a:spAutoFit/>
          </a:bodyPr>
          <a:lstStyle/>
          <a:p>
            <a:r>
              <a:rPr lang="en-US" dirty="0"/>
              <a:t>The Story of an old man who lost his horse.</a:t>
            </a:r>
          </a:p>
        </p:txBody>
      </p:sp>
    </p:spTree>
    <p:extLst>
      <p:ext uri="{BB962C8B-B14F-4D97-AF65-F5344CB8AC3E}">
        <p14:creationId xmlns:p14="http://schemas.microsoft.com/office/powerpoint/2010/main" val="2356711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23E04-0CF1-6E4C-8568-894DEF877713}"/>
              </a:ext>
            </a:extLst>
          </p:cNvPr>
          <p:cNvSpPr>
            <a:spLocks noGrp="1"/>
          </p:cNvSpPr>
          <p:nvPr>
            <p:ph type="title"/>
          </p:nvPr>
        </p:nvSpPr>
        <p:spPr/>
        <p:txBody>
          <a:bodyPr>
            <a:normAutofit/>
          </a:bodyPr>
          <a:lstStyle/>
          <a:p>
            <a:r>
              <a:rPr lang="en-US" sz="3600" dirty="0"/>
              <a:t>Five Animal Exercise</a:t>
            </a:r>
          </a:p>
        </p:txBody>
      </p:sp>
      <p:sp>
        <p:nvSpPr>
          <p:cNvPr id="3" name="Content Placeholder 2">
            <a:extLst>
              <a:ext uri="{FF2B5EF4-FFF2-40B4-BE49-F238E27FC236}">
                <a16:creationId xmlns:a16="http://schemas.microsoft.com/office/drawing/2014/main" id="{DA57AFA8-B351-134D-839C-0E7C3A4D7724}"/>
              </a:ext>
            </a:extLst>
          </p:cNvPr>
          <p:cNvSpPr>
            <a:spLocks noGrp="1"/>
          </p:cNvSpPr>
          <p:nvPr>
            <p:ph idx="1"/>
          </p:nvPr>
        </p:nvSpPr>
        <p:spPr/>
        <p:txBody>
          <a:bodyPr>
            <a:normAutofit/>
          </a:bodyPr>
          <a:lstStyle/>
          <a:p>
            <a:pPr marL="0" indent="0">
              <a:buNone/>
            </a:pPr>
            <a:r>
              <a:rPr lang="en-US" sz="2400" dirty="0">
                <a:hlinkClick r:id="rId2"/>
              </a:rPr>
              <a:t>https://www.youtube.com/watch?v=IZtq7GYHTfA</a:t>
            </a:r>
            <a:endParaRPr lang="en-US" sz="2400" dirty="0"/>
          </a:p>
          <a:p>
            <a:endParaRPr lang="en-US" sz="2400" dirty="0"/>
          </a:p>
        </p:txBody>
      </p:sp>
    </p:spTree>
    <p:extLst>
      <p:ext uri="{BB962C8B-B14F-4D97-AF65-F5344CB8AC3E}">
        <p14:creationId xmlns:p14="http://schemas.microsoft.com/office/powerpoint/2010/main" val="152546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iger">
            <a:extLst>
              <a:ext uri="{FF2B5EF4-FFF2-40B4-BE49-F238E27FC236}">
                <a16:creationId xmlns:a16="http://schemas.microsoft.com/office/drawing/2014/main" id="{5C7D6412-9C74-D842-A166-50C520A55E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8375" y="601883"/>
            <a:ext cx="5740127" cy="47224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A6D89B2-8C66-6E46-B43F-B135FFA87BBB}"/>
              </a:ext>
            </a:extLst>
          </p:cNvPr>
          <p:cNvSpPr txBox="1"/>
          <p:nvPr/>
        </p:nvSpPr>
        <p:spPr>
          <a:xfrm>
            <a:off x="6661702" y="736133"/>
            <a:ext cx="2729753" cy="1200329"/>
          </a:xfrm>
          <a:prstGeom prst="rect">
            <a:avLst/>
          </a:prstGeom>
          <a:noFill/>
        </p:spPr>
        <p:txBody>
          <a:bodyPr wrap="square" rtlCol="0">
            <a:spAutoFit/>
          </a:bodyPr>
          <a:lstStyle/>
          <a:p>
            <a:r>
              <a:rPr lang="en-US" sz="2400" dirty="0">
                <a:latin typeface="Century Gothic" panose="020B0502020202020204" pitchFamily="34" charset="0"/>
              </a:rPr>
              <a:t>Corresponds to liver. </a:t>
            </a:r>
          </a:p>
          <a:p>
            <a:r>
              <a:rPr lang="en-US" sz="2400" dirty="0">
                <a:latin typeface="Century Gothic" panose="020B0502020202020204" pitchFamily="34" charset="0"/>
              </a:rPr>
              <a:t>Tigers are vicious</a:t>
            </a:r>
          </a:p>
        </p:txBody>
      </p:sp>
      <p:pic>
        <p:nvPicPr>
          <p:cNvPr id="5" name="Picture 4">
            <a:extLst>
              <a:ext uri="{FF2B5EF4-FFF2-40B4-BE49-F238E27FC236}">
                <a16:creationId xmlns:a16="http://schemas.microsoft.com/office/drawing/2014/main" id="{24774826-5417-D944-8298-BF3191E51E17}"/>
              </a:ext>
            </a:extLst>
          </p:cNvPr>
          <p:cNvPicPr>
            <a:picLocks noChangeAspect="1"/>
          </p:cNvPicPr>
          <p:nvPr/>
        </p:nvPicPr>
        <p:blipFill>
          <a:blip r:embed="rId3"/>
          <a:stretch>
            <a:fillRect/>
          </a:stretch>
        </p:blipFill>
        <p:spPr>
          <a:xfrm>
            <a:off x="6816295" y="3346615"/>
            <a:ext cx="2976152" cy="2582146"/>
          </a:xfrm>
          <a:prstGeom prst="rect">
            <a:avLst/>
          </a:prstGeom>
        </p:spPr>
      </p:pic>
    </p:spTree>
    <p:extLst>
      <p:ext uri="{BB962C8B-B14F-4D97-AF65-F5344CB8AC3E}">
        <p14:creationId xmlns:p14="http://schemas.microsoft.com/office/powerpoint/2010/main" val="3640638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bear">
            <a:extLst>
              <a:ext uri="{FF2B5EF4-FFF2-40B4-BE49-F238E27FC236}">
                <a16:creationId xmlns:a16="http://schemas.microsoft.com/office/drawing/2014/main" id="{2703CABC-4BB0-DD4D-93BF-9A76AB3B2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4644" y="2610677"/>
            <a:ext cx="4788400" cy="31360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bear">
            <a:extLst>
              <a:ext uri="{FF2B5EF4-FFF2-40B4-BE49-F238E27FC236}">
                <a16:creationId xmlns:a16="http://schemas.microsoft.com/office/drawing/2014/main" id="{276D4CE8-3035-5341-8D27-65E7A5D8A5C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06888" y="632790"/>
            <a:ext cx="4912469" cy="27509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F1BFDE-336A-F24C-B4FC-3E54EB9E0D2D}"/>
              </a:ext>
            </a:extLst>
          </p:cNvPr>
          <p:cNvSpPr txBox="1"/>
          <p:nvPr/>
        </p:nvSpPr>
        <p:spPr>
          <a:xfrm>
            <a:off x="1006888" y="3578087"/>
            <a:ext cx="4267477" cy="2677656"/>
          </a:xfrm>
          <a:prstGeom prst="rect">
            <a:avLst/>
          </a:prstGeom>
          <a:noFill/>
        </p:spPr>
        <p:txBody>
          <a:bodyPr wrap="square" rtlCol="0">
            <a:spAutoFit/>
          </a:bodyPr>
          <a:lstStyle/>
          <a:p>
            <a:r>
              <a:rPr lang="en-US" sz="2400" dirty="0"/>
              <a:t>Tips</a:t>
            </a:r>
            <a:r>
              <a:rPr lang="en-US" dirty="0"/>
              <a:t>:</a:t>
            </a:r>
          </a:p>
          <a:p>
            <a:r>
              <a:rPr lang="en-US" sz="2400" dirty="0"/>
              <a:t>1. </a:t>
            </a:r>
          </a:p>
          <a:p>
            <a:endParaRPr lang="en-US" dirty="0"/>
          </a:p>
          <a:p>
            <a:endParaRPr lang="en-US" dirty="0"/>
          </a:p>
          <a:p>
            <a:endParaRPr lang="en-US" dirty="0"/>
          </a:p>
          <a:p>
            <a:r>
              <a:rPr lang="en-US" sz="2400" dirty="0"/>
              <a:t>2</a:t>
            </a:r>
            <a:r>
              <a:rPr lang="en-US" sz="2400" dirty="0">
                <a:latin typeface="Century Gothic" panose="020B0502020202020204" pitchFamily="34" charset="0"/>
              </a:rPr>
              <a:t>. Slightly bend the knees</a:t>
            </a:r>
          </a:p>
          <a:p>
            <a:r>
              <a:rPr lang="en-US" sz="2400" dirty="0">
                <a:latin typeface="Century Gothic" panose="020B0502020202020204" pitchFamily="34" charset="0"/>
              </a:rPr>
              <a:t>3. Hips keep fixed position</a:t>
            </a:r>
          </a:p>
          <a:p>
            <a:endParaRPr lang="en-US" dirty="0"/>
          </a:p>
        </p:txBody>
      </p:sp>
      <p:pic>
        <p:nvPicPr>
          <p:cNvPr id="5" name="Picture 4">
            <a:extLst>
              <a:ext uri="{FF2B5EF4-FFF2-40B4-BE49-F238E27FC236}">
                <a16:creationId xmlns:a16="http://schemas.microsoft.com/office/drawing/2014/main" id="{060C33E2-CFBB-4546-A564-2D4AFCCFFCE8}"/>
              </a:ext>
            </a:extLst>
          </p:cNvPr>
          <p:cNvPicPr>
            <a:picLocks noChangeAspect="1"/>
          </p:cNvPicPr>
          <p:nvPr/>
        </p:nvPicPr>
        <p:blipFill>
          <a:blip r:embed="rId4"/>
          <a:stretch>
            <a:fillRect/>
          </a:stretch>
        </p:blipFill>
        <p:spPr>
          <a:xfrm>
            <a:off x="1766238" y="3763924"/>
            <a:ext cx="1599282" cy="1216261"/>
          </a:xfrm>
          <a:prstGeom prst="rect">
            <a:avLst/>
          </a:prstGeom>
        </p:spPr>
      </p:pic>
      <p:pic>
        <p:nvPicPr>
          <p:cNvPr id="6" name="Picture 5">
            <a:extLst>
              <a:ext uri="{FF2B5EF4-FFF2-40B4-BE49-F238E27FC236}">
                <a16:creationId xmlns:a16="http://schemas.microsoft.com/office/drawing/2014/main" id="{48493A75-2923-8C4F-9525-DF56E33D9179}"/>
              </a:ext>
            </a:extLst>
          </p:cNvPr>
          <p:cNvPicPr>
            <a:picLocks noChangeAspect="1"/>
          </p:cNvPicPr>
          <p:nvPr/>
        </p:nvPicPr>
        <p:blipFill>
          <a:blip r:embed="rId5"/>
          <a:stretch>
            <a:fillRect/>
          </a:stretch>
        </p:blipFill>
        <p:spPr>
          <a:xfrm>
            <a:off x="3590807" y="3578088"/>
            <a:ext cx="1438393" cy="1419712"/>
          </a:xfrm>
          <a:prstGeom prst="rect">
            <a:avLst/>
          </a:prstGeom>
        </p:spPr>
      </p:pic>
      <p:sp>
        <p:nvSpPr>
          <p:cNvPr id="7" name="TextBox 6">
            <a:extLst>
              <a:ext uri="{FF2B5EF4-FFF2-40B4-BE49-F238E27FC236}">
                <a16:creationId xmlns:a16="http://schemas.microsoft.com/office/drawing/2014/main" id="{23C08B14-424A-2142-926A-714D06C61D35}"/>
              </a:ext>
            </a:extLst>
          </p:cNvPr>
          <p:cNvSpPr txBox="1"/>
          <p:nvPr/>
        </p:nvSpPr>
        <p:spPr>
          <a:xfrm>
            <a:off x="6301566" y="647015"/>
            <a:ext cx="3882886" cy="1846659"/>
          </a:xfrm>
          <a:prstGeom prst="rect">
            <a:avLst/>
          </a:prstGeom>
          <a:noFill/>
        </p:spPr>
        <p:txBody>
          <a:bodyPr wrap="square" rtlCol="0">
            <a:spAutoFit/>
          </a:bodyPr>
          <a:lstStyle/>
          <a:p>
            <a:r>
              <a:rPr lang="en-US" sz="2400" b="1" dirty="0">
                <a:latin typeface="Century Gothic" panose="020B0502020202020204" pitchFamily="34" charset="0"/>
              </a:rPr>
              <a:t>Bear </a:t>
            </a:r>
          </a:p>
          <a:p>
            <a:r>
              <a:rPr lang="en-US" sz="2400" dirty="0">
                <a:latin typeface="Century Gothic" panose="020B0502020202020204" pitchFamily="34" charset="0"/>
              </a:rPr>
              <a:t>Corresponds to spleen and digestive health</a:t>
            </a:r>
          </a:p>
          <a:p>
            <a:r>
              <a:rPr lang="en-US" sz="2400" dirty="0">
                <a:latin typeface="Century Gothic" panose="020B0502020202020204" pitchFamily="34" charset="0"/>
              </a:rPr>
              <a:t>Calm, steady, at ease</a:t>
            </a:r>
          </a:p>
          <a:p>
            <a:endParaRPr lang="en-US" dirty="0"/>
          </a:p>
        </p:txBody>
      </p:sp>
    </p:spTree>
    <p:extLst>
      <p:ext uri="{BB962C8B-B14F-4D97-AF65-F5344CB8AC3E}">
        <p14:creationId xmlns:p14="http://schemas.microsoft.com/office/powerpoint/2010/main" val="2983793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deer">
            <a:extLst>
              <a:ext uri="{FF2B5EF4-FFF2-40B4-BE49-F238E27FC236}">
                <a16:creationId xmlns:a16="http://schemas.microsoft.com/office/drawing/2014/main" id="{B9A9AFAD-D84C-0542-9101-E0B8F76E28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4552" y="853934"/>
            <a:ext cx="2954941" cy="36571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E7FEFA-94AD-8A41-9689-E2B3E509C258}"/>
              </a:ext>
            </a:extLst>
          </p:cNvPr>
          <p:cNvSpPr txBox="1"/>
          <p:nvPr/>
        </p:nvSpPr>
        <p:spPr>
          <a:xfrm>
            <a:off x="643482" y="5381970"/>
            <a:ext cx="12178438" cy="830997"/>
          </a:xfrm>
          <a:prstGeom prst="rect">
            <a:avLst/>
          </a:prstGeom>
          <a:noFill/>
        </p:spPr>
        <p:txBody>
          <a:bodyPr wrap="square" rtlCol="0">
            <a:spAutoFit/>
          </a:bodyPr>
          <a:lstStyle/>
          <a:p>
            <a:r>
              <a:rPr lang="en-US" sz="2400" dirty="0"/>
              <a:t>Deer: free, peaceful, unrestrained</a:t>
            </a:r>
          </a:p>
          <a:p>
            <a:r>
              <a:rPr lang="en-US" sz="2400" dirty="0"/>
              <a:t>Deer exercise strengthens kidney function. Kidney Qi and Heart Qi intersect.</a:t>
            </a:r>
          </a:p>
        </p:txBody>
      </p:sp>
      <p:pic>
        <p:nvPicPr>
          <p:cNvPr id="6" name="Picture 5">
            <a:extLst>
              <a:ext uri="{FF2B5EF4-FFF2-40B4-BE49-F238E27FC236}">
                <a16:creationId xmlns:a16="http://schemas.microsoft.com/office/drawing/2014/main" id="{765AFC17-F6BC-3746-93D3-E10A53C157AA}"/>
              </a:ext>
            </a:extLst>
          </p:cNvPr>
          <p:cNvPicPr>
            <a:picLocks noChangeAspect="1"/>
          </p:cNvPicPr>
          <p:nvPr/>
        </p:nvPicPr>
        <p:blipFill>
          <a:blip r:embed="rId3"/>
          <a:stretch>
            <a:fillRect/>
          </a:stretch>
        </p:blipFill>
        <p:spPr>
          <a:xfrm>
            <a:off x="4432578" y="853934"/>
            <a:ext cx="3124064" cy="4057824"/>
          </a:xfrm>
          <a:prstGeom prst="rect">
            <a:avLst/>
          </a:prstGeom>
        </p:spPr>
      </p:pic>
      <p:pic>
        <p:nvPicPr>
          <p:cNvPr id="7" name="Picture 6">
            <a:extLst>
              <a:ext uri="{FF2B5EF4-FFF2-40B4-BE49-F238E27FC236}">
                <a16:creationId xmlns:a16="http://schemas.microsoft.com/office/drawing/2014/main" id="{F19EF8C9-3261-BC43-8205-FC162E36CD9B}"/>
              </a:ext>
            </a:extLst>
          </p:cNvPr>
          <p:cNvPicPr>
            <a:picLocks noChangeAspect="1"/>
          </p:cNvPicPr>
          <p:nvPr/>
        </p:nvPicPr>
        <p:blipFill>
          <a:blip r:embed="rId4"/>
          <a:stretch>
            <a:fillRect/>
          </a:stretch>
        </p:blipFill>
        <p:spPr>
          <a:xfrm>
            <a:off x="8069727" y="853934"/>
            <a:ext cx="3084026" cy="3230386"/>
          </a:xfrm>
          <a:prstGeom prst="rect">
            <a:avLst/>
          </a:prstGeom>
        </p:spPr>
      </p:pic>
    </p:spTree>
    <p:extLst>
      <p:ext uri="{BB962C8B-B14F-4D97-AF65-F5344CB8AC3E}">
        <p14:creationId xmlns:p14="http://schemas.microsoft.com/office/powerpoint/2010/main" val="3750894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monkey">
            <a:extLst>
              <a:ext uri="{FF2B5EF4-FFF2-40B4-BE49-F238E27FC236}">
                <a16:creationId xmlns:a16="http://schemas.microsoft.com/office/drawing/2014/main" id="{D5E66379-D8BC-A948-B0E9-11FB47E28B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727" y="724121"/>
            <a:ext cx="4021499" cy="40214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40C2318-FCE9-1949-8DDC-95487F988840}"/>
              </a:ext>
            </a:extLst>
          </p:cNvPr>
          <p:cNvSpPr txBox="1"/>
          <p:nvPr/>
        </p:nvSpPr>
        <p:spPr>
          <a:xfrm>
            <a:off x="4805053" y="821803"/>
            <a:ext cx="3603819" cy="2123658"/>
          </a:xfrm>
          <a:prstGeom prst="rect">
            <a:avLst/>
          </a:prstGeom>
          <a:noFill/>
        </p:spPr>
        <p:txBody>
          <a:bodyPr wrap="square" rtlCol="0">
            <a:spAutoFit/>
          </a:bodyPr>
          <a:lstStyle/>
          <a:p>
            <a:r>
              <a:rPr lang="en-US" sz="2400" b="1" dirty="0">
                <a:latin typeface="Century Gothic" panose="020B0502020202020204" pitchFamily="34" charset="0"/>
              </a:rPr>
              <a:t>Monkey: </a:t>
            </a:r>
            <a:r>
              <a:rPr lang="en-US" sz="2400" dirty="0">
                <a:latin typeface="Century Gothic" panose="020B0502020202020204" pitchFamily="34" charset="0"/>
              </a:rPr>
              <a:t>Nimble, clever</a:t>
            </a:r>
          </a:p>
          <a:p>
            <a:r>
              <a:rPr lang="en-US" sz="2400" dirty="0">
                <a:latin typeface="Century Gothic" panose="020B0502020202020204" pitchFamily="34" charset="0"/>
              </a:rPr>
              <a:t>Monkey exercise strengthens the heart.</a:t>
            </a:r>
          </a:p>
          <a:p>
            <a:endParaRPr lang="en-US" dirty="0">
              <a:latin typeface="Century Gothic" panose="020B0502020202020204" pitchFamily="34" charset="0"/>
            </a:endParaRPr>
          </a:p>
          <a:p>
            <a:endParaRPr lang="en-US" dirty="0"/>
          </a:p>
        </p:txBody>
      </p:sp>
      <p:pic>
        <p:nvPicPr>
          <p:cNvPr id="5" name="Picture 4">
            <a:extLst>
              <a:ext uri="{FF2B5EF4-FFF2-40B4-BE49-F238E27FC236}">
                <a16:creationId xmlns:a16="http://schemas.microsoft.com/office/drawing/2014/main" id="{1DB464CF-7AAB-CA4C-B49F-83D54D188CD0}"/>
              </a:ext>
            </a:extLst>
          </p:cNvPr>
          <p:cNvPicPr>
            <a:picLocks noChangeAspect="1"/>
          </p:cNvPicPr>
          <p:nvPr/>
        </p:nvPicPr>
        <p:blipFill>
          <a:blip r:embed="rId3"/>
          <a:stretch>
            <a:fillRect/>
          </a:stretch>
        </p:blipFill>
        <p:spPr>
          <a:xfrm>
            <a:off x="8408873" y="1009934"/>
            <a:ext cx="2964168" cy="3358418"/>
          </a:xfrm>
          <a:prstGeom prst="rect">
            <a:avLst/>
          </a:prstGeom>
        </p:spPr>
      </p:pic>
      <p:pic>
        <p:nvPicPr>
          <p:cNvPr id="6" name="Picture 5">
            <a:extLst>
              <a:ext uri="{FF2B5EF4-FFF2-40B4-BE49-F238E27FC236}">
                <a16:creationId xmlns:a16="http://schemas.microsoft.com/office/drawing/2014/main" id="{1EDF548A-BFC5-6E40-B0F3-04344898CE5F}"/>
              </a:ext>
            </a:extLst>
          </p:cNvPr>
          <p:cNvPicPr>
            <a:picLocks noChangeAspect="1"/>
          </p:cNvPicPr>
          <p:nvPr/>
        </p:nvPicPr>
        <p:blipFill>
          <a:blip r:embed="rId4"/>
          <a:stretch>
            <a:fillRect/>
          </a:stretch>
        </p:blipFill>
        <p:spPr>
          <a:xfrm>
            <a:off x="4805053" y="3328393"/>
            <a:ext cx="3239911" cy="2297692"/>
          </a:xfrm>
          <a:prstGeom prst="rect">
            <a:avLst/>
          </a:prstGeom>
        </p:spPr>
      </p:pic>
    </p:spTree>
    <p:extLst>
      <p:ext uri="{BB962C8B-B14F-4D97-AF65-F5344CB8AC3E}">
        <p14:creationId xmlns:p14="http://schemas.microsoft.com/office/powerpoint/2010/main" val="986864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94A0E84-0F9C-8849-976D-8AE37B413DBB}"/>
              </a:ext>
            </a:extLst>
          </p:cNvPr>
          <p:cNvPicPr>
            <a:picLocks noGrp="1" noChangeAspect="1"/>
          </p:cNvPicPr>
          <p:nvPr>
            <p:ph idx="1"/>
          </p:nvPr>
        </p:nvPicPr>
        <p:blipFill>
          <a:blip r:embed="rId2"/>
          <a:stretch>
            <a:fillRect/>
          </a:stretch>
        </p:blipFill>
        <p:spPr>
          <a:xfrm>
            <a:off x="6641742" y="826038"/>
            <a:ext cx="4040395" cy="3730092"/>
          </a:xfrm>
          <a:prstGeom prst="rect">
            <a:avLst/>
          </a:prstGeom>
        </p:spPr>
      </p:pic>
      <p:pic>
        <p:nvPicPr>
          <p:cNvPr id="1030" name="Picture 6" descr="Related image">
            <a:extLst>
              <a:ext uri="{FF2B5EF4-FFF2-40B4-BE49-F238E27FC236}">
                <a16:creationId xmlns:a16="http://schemas.microsoft.com/office/drawing/2014/main" id="{A465FBFE-5E0E-6049-8CAF-A344B7C28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066" y="826038"/>
            <a:ext cx="4732003" cy="354649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195D034-653C-0C47-9327-964D4A9A3599}"/>
              </a:ext>
            </a:extLst>
          </p:cNvPr>
          <p:cNvSpPr txBox="1"/>
          <p:nvPr/>
        </p:nvSpPr>
        <p:spPr>
          <a:xfrm>
            <a:off x="972272" y="4949000"/>
            <a:ext cx="10718157" cy="707886"/>
          </a:xfrm>
          <a:prstGeom prst="rect">
            <a:avLst/>
          </a:prstGeom>
          <a:noFill/>
        </p:spPr>
        <p:txBody>
          <a:bodyPr wrap="square" rtlCol="0">
            <a:spAutoFit/>
          </a:bodyPr>
          <a:lstStyle/>
          <a:p>
            <a:r>
              <a:rPr lang="en-US" sz="2000" b="1" dirty="0">
                <a:latin typeface="Century Gothic" panose="020B0502020202020204" pitchFamily="34" charset="0"/>
              </a:rPr>
              <a:t>Crane: </a:t>
            </a:r>
            <a:r>
              <a:rPr lang="en-US" sz="2000" dirty="0">
                <a:latin typeface="Century Gothic" panose="020B0502020202020204" pitchFamily="34" charset="0"/>
              </a:rPr>
              <a:t>tranquil but also very active; suggests longevity in Chinese culture</a:t>
            </a:r>
          </a:p>
          <a:p>
            <a:r>
              <a:rPr lang="en-US" sz="2000" dirty="0">
                <a:latin typeface="Century Gothic" panose="020B0502020202020204" pitchFamily="34" charset="0"/>
              </a:rPr>
              <a:t>Cranes like to stand on one  foot. Crane exercise strengthens  lung function.</a:t>
            </a:r>
          </a:p>
        </p:txBody>
      </p:sp>
    </p:spTree>
    <p:extLst>
      <p:ext uri="{BB962C8B-B14F-4D97-AF65-F5344CB8AC3E}">
        <p14:creationId xmlns:p14="http://schemas.microsoft.com/office/powerpoint/2010/main" val="509529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9FAD55-DF24-114B-855D-35D61AF24AC6}"/>
              </a:ext>
            </a:extLst>
          </p:cNvPr>
          <p:cNvSpPr>
            <a:spLocks noGrp="1"/>
          </p:cNvSpPr>
          <p:nvPr>
            <p:ph idx="1"/>
          </p:nvPr>
        </p:nvSpPr>
        <p:spPr>
          <a:xfrm>
            <a:off x="6707140" y="1458697"/>
            <a:ext cx="5206544" cy="4051268"/>
          </a:xfrm>
        </p:spPr>
        <p:txBody>
          <a:bodyPr>
            <a:normAutofit/>
          </a:bodyPr>
          <a:lstStyle/>
          <a:p>
            <a:pPr marL="0" indent="0" algn="ctr">
              <a:buNone/>
            </a:pPr>
            <a:r>
              <a:rPr lang="en-US" altLang="zh-Hans" sz="2400" b="1" dirty="0">
                <a:latin typeface="Century Gothic" panose="020B0502020202020204" pitchFamily="34" charset="0"/>
              </a:rPr>
              <a:t>One Guideline</a:t>
            </a:r>
          </a:p>
          <a:p>
            <a:pPr marL="0" indent="0" algn="ctr">
              <a:buNone/>
            </a:pPr>
            <a:r>
              <a:rPr lang="en-US" altLang="zh-Hans" sz="2000" dirty="0">
                <a:latin typeface="Century Gothic" panose="020B0502020202020204" pitchFamily="34" charset="0"/>
              </a:rPr>
              <a:t>Oneness of Nature and Human</a:t>
            </a:r>
          </a:p>
          <a:p>
            <a:pPr marL="0" indent="0" algn="ctr">
              <a:buNone/>
            </a:pPr>
            <a:r>
              <a:rPr lang="en-US" altLang="zh-Hans" sz="2000" dirty="0">
                <a:latin typeface="Century Gothic" panose="020B0502020202020204" pitchFamily="34" charset="0"/>
              </a:rPr>
              <a:t>Live in Harmony with Nature</a:t>
            </a:r>
          </a:p>
          <a:p>
            <a:pPr marL="0" indent="0" algn="ctr">
              <a:buNone/>
            </a:pPr>
            <a:r>
              <a:rPr lang="en-US" sz="2000" b="1" dirty="0">
                <a:latin typeface="Century Gothic" panose="020B0502020202020204" pitchFamily="34" charset="0"/>
              </a:rPr>
              <a:t>Two Concepts</a:t>
            </a:r>
          </a:p>
          <a:p>
            <a:pPr marL="0" indent="0" algn="ctr">
              <a:buNone/>
            </a:pPr>
            <a:r>
              <a:rPr lang="en-US" sz="2000" dirty="0">
                <a:latin typeface="Century Gothic" panose="020B0502020202020204" pitchFamily="34" charset="0"/>
              </a:rPr>
              <a:t>Yin Yang and Five Elements</a:t>
            </a:r>
          </a:p>
          <a:p>
            <a:pPr marL="0" indent="0" algn="ctr">
              <a:buNone/>
            </a:pPr>
            <a:r>
              <a:rPr lang="en-US" sz="2000" b="1" dirty="0">
                <a:latin typeface="Century Gothic" panose="020B0502020202020204" pitchFamily="34" charset="0"/>
              </a:rPr>
              <a:t>One Principle</a:t>
            </a:r>
          </a:p>
          <a:p>
            <a:pPr marL="0" indent="0" algn="ctr">
              <a:buNone/>
            </a:pPr>
            <a:r>
              <a:rPr lang="en-US" sz="2000" dirty="0">
                <a:latin typeface="Century Gothic" panose="020B0502020202020204" pitchFamily="34" charset="0"/>
              </a:rPr>
              <a:t>Be moderate</a:t>
            </a:r>
          </a:p>
          <a:p>
            <a:pPr marL="0" indent="0" algn="ctr">
              <a:buNone/>
            </a:pPr>
            <a:r>
              <a:rPr lang="en-US" sz="2000" b="1" dirty="0">
                <a:latin typeface="Century Gothic" panose="020B0502020202020204" pitchFamily="34" charset="0"/>
              </a:rPr>
              <a:t>One Map</a:t>
            </a:r>
          </a:p>
          <a:p>
            <a:pPr marL="0" indent="0" algn="ctr">
              <a:buNone/>
            </a:pPr>
            <a:r>
              <a:rPr lang="en-US" sz="2000" dirty="0">
                <a:latin typeface="Century Gothic" panose="020B0502020202020204" pitchFamily="34" charset="0"/>
              </a:rPr>
              <a:t>Meridians in our body</a:t>
            </a:r>
            <a:endParaRPr lang="en-US" sz="2400" dirty="0">
              <a:latin typeface="Century Gothic" panose="020B0502020202020204" pitchFamily="34" charset="0"/>
            </a:endParaRPr>
          </a:p>
        </p:txBody>
      </p:sp>
      <p:pic>
        <p:nvPicPr>
          <p:cNvPr id="5" name="Picture 4">
            <a:extLst>
              <a:ext uri="{FF2B5EF4-FFF2-40B4-BE49-F238E27FC236}">
                <a16:creationId xmlns:a16="http://schemas.microsoft.com/office/drawing/2014/main" id="{8B1A9B97-0D47-B44A-9EEE-D5DF74BE5826}"/>
              </a:ext>
            </a:extLst>
          </p:cNvPr>
          <p:cNvPicPr>
            <a:picLocks noChangeAspect="1"/>
          </p:cNvPicPr>
          <p:nvPr/>
        </p:nvPicPr>
        <p:blipFill>
          <a:blip r:embed="rId2"/>
          <a:stretch>
            <a:fillRect/>
          </a:stretch>
        </p:blipFill>
        <p:spPr>
          <a:xfrm>
            <a:off x="487820" y="1458697"/>
            <a:ext cx="6527619" cy="4051268"/>
          </a:xfrm>
          <a:prstGeom prst="rect">
            <a:avLst/>
          </a:prstGeom>
        </p:spPr>
      </p:pic>
      <p:sp>
        <p:nvSpPr>
          <p:cNvPr id="4" name="TextBox 3">
            <a:extLst>
              <a:ext uri="{FF2B5EF4-FFF2-40B4-BE49-F238E27FC236}">
                <a16:creationId xmlns:a16="http://schemas.microsoft.com/office/drawing/2014/main" id="{D36C834E-78ED-E641-81A3-09F6B23B9394}"/>
              </a:ext>
            </a:extLst>
          </p:cNvPr>
          <p:cNvSpPr txBox="1"/>
          <p:nvPr/>
        </p:nvSpPr>
        <p:spPr>
          <a:xfrm>
            <a:off x="487820" y="948859"/>
            <a:ext cx="6078071" cy="677108"/>
          </a:xfrm>
          <a:prstGeom prst="rect">
            <a:avLst/>
          </a:prstGeom>
          <a:noFill/>
        </p:spPr>
        <p:txBody>
          <a:bodyPr wrap="square" rtlCol="0">
            <a:spAutoFit/>
          </a:bodyPr>
          <a:lstStyle/>
          <a:p>
            <a:r>
              <a:rPr lang="en-US" sz="2000" i="1" dirty="0">
                <a:latin typeface="Century Gothic" panose="020B0502020202020204" pitchFamily="34" charset="0"/>
              </a:rPr>
              <a:t>Wish all of us great health and happy life!</a:t>
            </a:r>
          </a:p>
          <a:p>
            <a:endParaRPr lang="en-US" dirty="0"/>
          </a:p>
        </p:txBody>
      </p:sp>
    </p:spTree>
    <p:extLst>
      <p:ext uri="{BB962C8B-B14F-4D97-AF65-F5344CB8AC3E}">
        <p14:creationId xmlns:p14="http://schemas.microsoft.com/office/powerpoint/2010/main" val="3922859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10360</TotalTime>
  <Words>815</Words>
  <Application>Microsoft Macintosh PowerPoint</Application>
  <PresentationFormat>Widescreen</PresentationFormat>
  <Paragraphs>101</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KaiTi</vt:lpstr>
      <vt:lpstr>宋体</vt:lpstr>
      <vt:lpstr>Arial</vt:lpstr>
      <vt:lpstr>Century Gothic</vt:lpstr>
      <vt:lpstr>Chalkduster</vt:lpstr>
      <vt:lpstr>Office Theme</vt:lpstr>
      <vt:lpstr>The Ancient Chinese Way of Achieving Health</vt:lpstr>
      <vt:lpstr>Agree or disagree?</vt:lpstr>
      <vt:lpstr>Relationship with Nature</vt:lpstr>
      <vt:lpstr>PowerPoint Presentation</vt:lpstr>
      <vt:lpstr>PowerPoint Presentation</vt:lpstr>
      <vt:lpstr>PowerPoint Presentation</vt:lpstr>
      <vt:lpstr>Yin (阴)and Yang(阳),  Dao (the rule) of the Universe</vt:lpstr>
      <vt:lpstr>Achieving Yin Yang Balance</vt:lpstr>
      <vt:lpstr>Food selection varies with seasons</vt:lpstr>
      <vt:lpstr>Imbalance of Yin and Yang</vt:lpstr>
      <vt:lpstr>PowerPoint Presentation</vt:lpstr>
      <vt:lpstr>PowerPoint Presentation</vt:lpstr>
      <vt:lpstr>PowerPoint Presentation</vt:lpstr>
      <vt:lpstr>12 Meridians</vt:lpstr>
      <vt:lpstr>PowerPoint Presentation</vt:lpstr>
      <vt:lpstr>Acupuncture Points</vt:lpstr>
      <vt:lpstr>Herbal Medicine</vt:lpstr>
      <vt:lpstr>PowerPoint Presentation</vt:lpstr>
      <vt:lpstr>PowerPoint Presentation</vt:lpstr>
      <vt:lpstr>Ordinary Chinese’s Daily Wisdom</vt:lpstr>
      <vt:lpstr>恬 tiǎn，to heal the wound with the tongue</vt:lpstr>
      <vt:lpstr>Five Animal Exercise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Chinese Health Care Principles and Practices</dc:title>
  <dc:creator>Phoebe Liang</dc:creator>
  <cp:lastModifiedBy>Phoebe Liang</cp:lastModifiedBy>
  <cp:revision>501</cp:revision>
  <dcterms:created xsi:type="dcterms:W3CDTF">2019-01-29T22:51:48Z</dcterms:created>
  <dcterms:modified xsi:type="dcterms:W3CDTF">2021-10-19T13:17:08Z</dcterms:modified>
</cp:coreProperties>
</file>